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8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91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9485" autoAdjust="0"/>
    <p:restoredTop sz="94610"/>
  </p:normalViewPr>
  <p:slideViewPr>
    <p:cSldViewPr snapToGrid="0" snapToObjects="1">
      <p:cViewPr varScale="1">
        <p:scale>
          <a:sx n="72" d="100"/>
          <a:sy n="72" d="100"/>
        </p:scale>
        <p:origin x="66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03905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slide" Target="../slides/slide4.xml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physics#pid=662dab852f2339065b1e8d4d#tid=663999cd748a190009dd90b6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557784" y="301752"/>
            <a:ext cx="1746504" cy="62179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4500" b="1" i="0" dirty="0">
                <a:solidFill>
                  <a:srgbClr val="00ADA3"/>
                </a:solidFill>
                <a:latin typeface="Times New Roman" pitchFamily="34" charset="0"/>
                <a:ea typeface="Microsoft Yahei" pitchFamily="34" charset="-122"/>
                <a:cs typeface="Times New Roman" pitchFamily="34" charset="-120"/>
              </a:rPr>
              <a:t>2025</a:t>
            </a:r>
            <a:endParaRPr lang="en-US" sz="4450" dirty="0"/>
          </a:p>
        </p:txBody>
      </p:sp>
      <p:sp>
        <p:nvSpPr>
          <p:cNvPr id="4" name="MasterShapeName"/>
          <p:cNvSpPr/>
          <p:nvPr/>
        </p:nvSpPr>
        <p:spPr>
          <a:xfrm>
            <a:off x="557784" y="923544"/>
            <a:ext cx="5202936" cy="566928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3100" b="0" i="0" dirty="0">
                <a:solidFill>
                  <a:srgbClr val="00ADA3"/>
                </a:solidFill>
                <a:latin typeface="Times New Roman" pitchFamily="34" charset="0"/>
                <a:ea typeface="Microsoft Yahei" pitchFamily="34" charset="-122"/>
                <a:cs typeface="Times New Roman" pitchFamily="34" charset="-120"/>
              </a:rPr>
              <a:t>人教版  必修第三册</a:t>
            </a:r>
            <a:endParaRPr lang="en-US" sz="31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?linknodeid=back_to_first_catalog" descr="preencoded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972800" y="6080760"/>
            <a:ext cx="914400" cy="621792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630936" y="82296"/>
            <a:ext cx="2249424" cy="32918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1500" b="1" i="0" dirty="0">
                <a:solidFill>
                  <a:srgbClr val="FFFFFF"/>
                </a:solidFill>
                <a:latin typeface="Times New Roman" pitchFamily="34" charset="0"/>
                <a:ea typeface="Microsoft Yahei" pitchFamily="34" charset="-122"/>
                <a:cs typeface="Times New Roman" pitchFamily="34" charset="-120"/>
              </a:rPr>
              <a:t>高 中 同 步 课 堂 学 案</a:t>
            </a:r>
            <a:endParaRPr lang="en-US" sz="1530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630936" y="82296"/>
            <a:ext cx="2249424" cy="32918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1500" b="1" i="0" dirty="0">
                <a:solidFill>
                  <a:srgbClr val="FFFFFF"/>
                </a:solidFill>
                <a:latin typeface="Times New Roman" pitchFamily="34" charset="0"/>
                <a:ea typeface="Microsoft Yahei" pitchFamily="34" charset="-122"/>
                <a:cs typeface="Times New Roman" pitchFamily="34" charset="-120"/>
              </a:rPr>
              <a:t>高 中 同 步 课 堂 学 案</a:t>
            </a:r>
            <a:endParaRPr lang="en-US" sz="1530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7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1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0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3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5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0.png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4.png"/><Relationship Id="rId4" Type="http://schemas.openxmlformats.org/officeDocument/2006/relationships/image" Target="../media/image43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9.png"/><Relationship Id="rId4" Type="http://schemas.openxmlformats.org/officeDocument/2006/relationships/image" Target="../media/image48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3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5" Type="http://schemas.openxmlformats.org/officeDocument/2006/relationships/slide" Target="slide20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11" name="P_5_BD#9d554a10c?colgroup=2,12,14&amp;pid=9675457de&amp;color=0,0,0&amp;mp=1&amp;vtp=1&amp;bt=1&amp;bbb=1&amp;h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487990609"/>
                  </p:ext>
                </p:extLst>
              </p:nvPr>
            </p:nvGraphicFramePr>
            <p:xfrm>
              <a:off x="612648" y="1164589"/>
              <a:ext cx="10945368" cy="2850819"/>
            </p:xfrm>
            <a:graphic>
              <a:graphicData uri="http://schemas.openxmlformats.org/drawingml/2006/table">
                <a:tbl>
                  <a:tblPr/>
                  <a:tblGrid>
                    <a:gridCol w="1088136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4599432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5257800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</a:tblGrid>
                  <a:tr h="717998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300"/>
                            </a:lnSpc>
                          </a:pPr>
                          <a:r>
                            <a:rPr lang="en-US" altLang="zh-CN" sz="2800" b="1" i="0">
                              <a:solidFill>
                                <a:srgbClr val="00000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300"/>
                            </a:lnSpc>
                          </a:pPr>
                          <a:r>
                            <a:rPr lang="en-US" altLang="zh-CN" sz="2800" b="1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串联电路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300"/>
                            </a:lnSpc>
                          </a:pPr>
                          <a:r>
                            <a:rPr lang="en-US" altLang="zh-CN" sz="2800" b="1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并联电路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2132821">
                    <a:tc>
                      <a:txBody>
                        <a:bodyPr/>
                        <a:lstStyle/>
                        <a:p>
                          <a:pPr marL="0" indent="0" algn="ctr" latinLnBrk="1" hangingPunct="0">
                            <a:lnSpc>
                              <a:spcPts val="4400"/>
                            </a:lnSpc>
                          </a:pPr>
                          <a:r>
                            <a:rPr lang="en-US" altLang="zh-CN" sz="2800" b="1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电阻</a:t>
                          </a:r>
                        </a:p>
                        <a:p>
                          <a:pPr marL="0" lvl="0" indent="0" algn="ctr" latinLnBrk="1" hangingPunct="0">
                            <a:lnSpc>
                              <a:spcPts val="4200"/>
                            </a:lnSpc>
                          </a:pPr>
                          <a:r>
                            <a:rPr lang="en-US" altLang="zh-CN" sz="2800" b="1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关系</a:t>
                          </a:r>
                          <a:endParaRPr lang="en-US" altLang="zh-CN" sz="1200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indent="0" algn="l" latinLnBrk="1" hangingPunct="0">
                            <a:lnSpc>
                              <a:spcPts val="4400"/>
                            </a:lnSpc>
                          </a:pPr>
                          <a:r>
                            <a:rPr lang="en-US" altLang="zh-CN" sz="2800" b="0" i="0" dirty="0" err="1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总电阻等于各部分电路电阻</a:t>
                          </a:r>
                          <a:endParaRPr lang="en-US" altLang="zh-CN" sz="2800" b="0" i="0" dirty="0">
                            <a:solidFill>
                              <a:srgbClr val="000000"/>
                            </a:solidFill>
                            <a:latin typeface="Times New Roman" pitchFamily="34" charset="0"/>
                            <a:ea typeface="微软雅黑" pitchFamily="34" charset="-122"/>
                            <a:cs typeface="Times New Roman" pitchFamily="34" charset="-120"/>
                          </a:endParaRPr>
                        </a:p>
                        <a:p>
                          <a:pPr marL="0" indent="0" algn="l" latinLnBrk="1" hangingPunct="0">
                            <a:lnSpc>
                              <a:spcPts val="4400"/>
                            </a:lnSpc>
                          </a:pPr>
                          <a:r>
                            <a:rPr lang="en-US" altLang="zh-CN" sz="2800" i="0" dirty="0">
                              <a:solidFill>
                                <a:srgbClr val="00000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______</a:t>
                          </a: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，即</a:t>
                          </a:r>
                        </a:p>
                        <a:p>
                          <a:pPr marL="0" lvl="0" indent="0" algn="l" latinLnBrk="1" hangingPunct="0">
                            <a:lnSpc>
                              <a:spcPts val="42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2800" b="0" i="0" spc="-100" dirty="0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Times New Roman" pitchFamily="34" charset="-120"/>
                                </a:rPr>
                                <m:t>𝑅</m:t>
                              </m:r>
                              <m:r>
                                <a:rPr lang="en-US" altLang="zh-CN" sz="2800" b="0" i="0" spc="-100" dirty="0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Times New Roman" pitchFamily="34" charset="-120"/>
                                </a:rPr>
                                <m:t>=</m:t>
                              </m:r>
                              <m:sSub>
                                <m:sSubPr>
                                  <m:ctrlPr>
                                    <a:rPr lang="en-US" altLang="zh-CN" sz="2800" b="0" i="1" spc="-100" dirty="0" smtClean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28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  <m:t>𝑅</m:t>
                                  </m:r>
                                </m:e>
                                <m:sub>
                                  <m:r>
                                    <a:rPr lang="en-US" altLang="zh-CN" sz="28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  <m:t>1</m:t>
                                  </m:r>
                                </m:sub>
                              </m:sSub>
                              <m:r>
                                <a:rPr lang="en-US" altLang="zh-CN" sz="2800" b="0" i="0" spc="-100" dirty="0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Times New Roman" pitchFamily="34" charset="-120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en-US" altLang="zh-CN" sz="2800" b="0" i="1" spc="-100" dirty="0" smtClean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28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  <m:t>𝑅</m:t>
                                  </m:r>
                                </m:e>
                                <m:sub>
                                  <m:r>
                                    <a:rPr lang="en-US" altLang="zh-CN" sz="28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  <m:t>2</m:t>
                                  </m:r>
                                </m:sub>
                              </m:sSub>
                              <m:r>
                                <a:rPr lang="en-US" altLang="zh-CN" sz="2800" b="0" i="0" spc="-100" dirty="0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Times New Roman" pitchFamily="34" charset="-120"/>
                                </a:rPr>
                                <m:t>+⋯+</m:t>
                              </m:r>
                              <m:sSub>
                                <m:sSubPr>
                                  <m:ctrlPr>
                                    <a:rPr lang="en-US" altLang="zh-CN" sz="2800" b="0" i="1" spc="-100" dirty="0" smtClean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28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  <m:t>𝑅</m:t>
                                  </m:r>
                                </m:e>
                                <m:sub>
                                  <m:r>
                                    <a:rPr lang="en-US" altLang="zh-CN" sz="28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  <m:t>𝑛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indent="0" algn="l" latinLnBrk="1" hangingPunct="0">
                            <a:lnSpc>
                              <a:spcPts val="5500"/>
                            </a:lnSpc>
                          </a:pPr>
                          <a:r>
                            <a:rPr lang="en-US" altLang="zh-CN" sz="2800" b="0" i="0" dirty="0" err="1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总电阻的倒数等于各支路电阻倒</a:t>
                          </a:r>
                          <a:endParaRPr lang="en-US" altLang="zh-CN" sz="2800" b="0" i="0" dirty="0">
                            <a:solidFill>
                              <a:srgbClr val="000000"/>
                            </a:solidFill>
                            <a:latin typeface="Times New Roman" pitchFamily="34" charset="0"/>
                            <a:ea typeface="微软雅黑" pitchFamily="34" charset="-122"/>
                            <a:cs typeface="Times New Roman" pitchFamily="34" charset="-120"/>
                          </a:endParaRPr>
                        </a:p>
                        <a:p>
                          <a:pPr marL="0" indent="0" algn="l" latinLnBrk="1" hangingPunct="0">
                            <a:lnSpc>
                              <a:spcPts val="5500"/>
                            </a:lnSpc>
                          </a:pPr>
                          <a:r>
                            <a:rPr lang="en-US" altLang="zh-CN" sz="2800" b="0" i="0" dirty="0" err="1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数之和，即</a:t>
                          </a:r>
                          <a:endParaRPr lang="en-US" altLang="zh-CN" sz="2800" b="0" i="0" dirty="0">
                            <a:solidFill>
                              <a:srgbClr val="000000"/>
                            </a:solidFill>
                            <a:latin typeface="Times New Roman" pitchFamily="34" charset="0"/>
                            <a:ea typeface="微软雅黑" pitchFamily="34" charset="-122"/>
                            <a:cs typeface="Times New Roman" pitchFamily="34" charset="-120"/>
                          </a:endParaRPr>
                        </a:p>
                        <a:p>
                          <a:pPr marL="0" lvl="0" indent="0" algn="l" latinLnBrk="1" hangingPunct="0">
                            <a:lnSpc>
                              <a:spcPts val="5500"/>
                            </a:lnSpc>
                          </a:pPr>
                          <a:r>
                            <a:rPr lang="en-US" altLang="zh-CN" sz="2800" i="0" dirty="0">
                              <a:solidFill>
                                <a:srgbClr val="00000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___________________</a:t>
                          </a:r>
                          <a:endParaRPr lang="en-US" altLang="zh-CN" sz="1200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11" name="P_5_BD#9d554a10c?colgroup=2,12,14&amp;pid=9675457de&amp;color=0,0,0&amp;mp=1&amp;vtp=1&amp;bt=1&amp;bbb=1&amp;h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487990609"/>
                  </p:ext>
                </p:extLst>
              </p:nvPr>
            </p:nvGraphicFramePr>
            <p:xfrm>
              <a:off x="612648" y="1164589"/>
              <a:ext cx="10945368" cy="2850819"/>
            </p:xfrm>
            <a:graphic>
              <a:graphicData uri="http://schemas.openxmlformats.org/drawingml/2006/table">
                <a:tbl>
                  <a:tblPr/>
                  <a:tblGrid>
                    <a:gridCol w="1088136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4599432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5257800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</a:tblGrid>
                  <a:tr h="717998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300"/>
                            </a:lnSpc>
                          </a:pPr>
                          <a:r>
                            <a:rPr lang="en-US" altLang="zh-CN" sz="2800" b="1" i="0">
                              <a:solidFill>
                                <a:srgbClr val="00000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300"/>
                            </a:lnSpc>
                          </a:pPr>
                          <a:r>
                            <a:rPr lang="en-US" altLang="zh-CN" sz="2800" b="1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串联电路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300"/>
                            </a:lnSpc>
                          </a:pPr>
                          <a:r>
                            <a:rPr lang="en-US" altLang="zh-CN" sz="2800" b="1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并联电路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2132821">
                    <a:tc>
                      <a:txBody>
                        <a:bodyPr/>
                        <a:lstStyle/>
                        <a:p>
                          <a:pPr marL="0" indent="0" algn="ctr" latinLnBrk="1" hangingPunct="0">
                            <a:lnSpc>
                              <a:spcPts val="4400"/>
                            </a:lnSpc>
                          </a:pPr>
                          <a:r>
                            <a:rPr lang="en-US" altLang="zh-CN" sz="2800" b="1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电阻</a:t>
                          </a:r>
                        </a:p>
                        <a:p>
                          <a:pPr marL="0" lvl="0" indent="0" algn="ctr" latinLnBrk="1" hangingPunct="0">
                            <a:lnSpc>
                              <a:spcPts val="4200"/>
                            </a:lnSpc>
                          </a:pPr>
                          <a:r>
                            <a:rPr lang="en-US" altLang="zh-CN" sz="2800" b="1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关系</a:t>
                          </a:r>
                          <a:endParaRPr lang="en-US" altLang="zh-CN" sz="1200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23873" t="-34000" r="-114721" b="-6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indent="0" algn="l" latinLnBrk="1" hangingPunct="0">
                            <a:lnSpc>
                              <a:spcPts val="5500"/>
                            </a:lnSpc>
                          </a:pPr>
                          <a:r>
                            <a:rPr lang="en-US" altLang="zh-CN" sz="2800" b="0" i="0" dirty="0" err="1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总电阻的倒数等于各支路电阻倒</a:t>
                          </a:r>
                          <a:endParaRPr lang="en-US" altLang="zh-CN" sz="2800" b="0" i="0" dirty="0">
                            <a:solidFill>
                              <a:srgbClr val="000000"/>
                            </a:solidFill>
                            <a:latin typeface="Times New Roman" pitchFamily="34" charset="0"/>
                            <a:ea typeface="微软雅黑" pitchFamily="34" charset="-122"/>
                            <a:cs typeface="Times New Roman" pitchFamily="34" charset="-120"/>
                          </a:endParaRPr>
                        </a:p>
                        <a:p>
                          <a:pPr marL="0" indent="0" algn="l" latinLnBrk="1" hangingPunct="0">
                            <a:lnSpc>
                              <a:spcPts val="5500"/>
                            </a:lnSpc>
                          </a:pPr>
                          <a:r>
                            <a:rPr lang="en-US" altLang="zh-CN" sz="2800" b="0" i="0" dirty="0" err="1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数之和，即</a:t>
                          </a:r>
                          <a:endParaRPr lang="en-US" altLang="zh-CN" sz="2800" b="0" i="0" dirty="0">
                            <a:solidFill>
                              <a:srgbClr val="000000"/>
                            </a:solidFill>
                            <a:latin typeface="Times New Roman" pitchFamily="34" charset="0"/>
                            <a:ea typeface="微软雅黑" pitchFamily="34" charset="-122"/>
                            <a:cs typeface="Times New Roman" pitchFamily="34" charset="-120"/>
                          </a:endParaRPr>
                        </a:p>
                        <a:p>
                          <a:pPr marL="0" lvl="0" indent="0" algn="l" latinLnBrk="1" hangingPunct="0">
                            <a:lnSpc>
                              <a:spcPts val="5500"/>
                            </a:lnSpc>
                          </a:pPr>
                          <a:r>
                            <a:rPr lang="en-US" altLang="zh-CN" sz="2800" i="0" dirty="0">
                              <a:solidFill>
                                <a:srgbClr val="00000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___________________</a:t>
                          </a:r>
                          <a:endParaRPr lang="en-US" altLang="zh-CN" sz="1200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3" name="P_5_AN.10_1#9d554a10c.blank?pid=9675457de&amp;color=0,0,0&amp;mp=1&amp;vpa=8&amp;vtp=1&amp;bbb=1"/>
          <p:cNvSpPr/>
          <p:nvPr/>
        </p:nvSpPr>
        <p:spPr>
          <a:xfrm>
            <a:off x="1899643" y="2729896"/>
            <a:ext cx="973138" cy="48698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800" b="1" i="0" dirty="0" err="1">
                <a:solidFill>
                  <a:srgbClr val="FF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之和</a:t>
            </a:r>
            <a:endParaRPr lang="en-US" altLang="zh-CN" sz="2800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P_5_AN.11_1#9d554a10c.blank?pid=9675457de&amp;color=0,0,0&amp;mp=1&amp;vpa=9&amp;vtp=1&amp;bbb=1&amp;rh=54"/>
              <p:cNvSpPr/>
              <p:nvPr/>
            </p:nvSpPr>
            <p:spPr>
              <a:xfrm>
                <a:off x="6472780" y="3216878"/>
                <a:ext cx="3346260" cy="6731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5267"/>
                  </a:lnSpc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800" b="1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KaiTi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800" b="1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KaiTi" pitchFamily="34" charset="-122"/>
                            <a:cs typeface="Times New Roman" pitchFamily="34" charset="-120"/>
                          </a:rPr>
                          <m:t>𝟏</m:t>
                        </m:r>
                      </m:num>
                      <m:den>
                        <m:r>
                          <a:rPr lang="en-US" altLang="zh-CN" sz="2800" b="1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KaiTi" pitchFamily="34" charset="-122"/>
                            <a:cs typeface="Times New Roman" pitchFamily="34" charset="-120"/>
                          </a:rPr>
                          <m:t>𝑹</m:t>
                        </m:r>
                      </m:den>
                    </m:f>
                    <m:r>
                      <a:rPr lang="en-US" altLang="zh-CN" sz="2800" b="1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KaiTi" pitchFamily="34" charset="-122"/>
                        <a:cs typeface="Times New Roman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800" b="1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KaiTi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800" b="1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KaiTi" pitchFamily="34" charset="-122"/>
                            <a:cs typeface="Times New Roman" pitchFamily="34" charset="-120"/>
                          </a:rPr>
                          <m:t>𝟏</m:t>
                        </m:r>
                      </m:num>
                      <m:den>
                        <m:sSub>
                          <m:sSubPr>
                            <m:ctrlPr>
                              <a:rPr lang="en-US" altLang="zh-CN" sz="2800" b="1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KaiTi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800" b="1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KaiTi" pitchFamily="34" charset="-122"/>
                                <a:cs typeface="Times New Roman" pitchFamily="34" charset="-120"/>
                              </a:rPr>
                              <m:t>𝑹</m:t>
                            </m:r>
                          </m:e>
                          <m:sub>
                            <m:r>
                              <a:rPr lang="en-US" altLang="zh-CN" sz="2800" b="1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KaiTi" pitchFamily="34" charset="-122"/>
                                <a:cs typeface="Times New Roman" pitchFamily="34" charset="-120"/>
                              </a:rPr>
                              <m:t>𝟏</m:t>
                            </m:r>
                          </m:sub>
                        </m:sSub>
                      </m:den>
                    </m:f>
                    <m:r>
                      <a:rPr lang="en-US" altLang="zh-CN" sz="2800" b="1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KaiTi" pitchFamily="34" charset="-122"/>
                        <a:cs typeface="Times New Roman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2800" b="1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KaiTi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800" b="1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KaiTi" pitchFamily="34" charset="-122"/>
                            <a:cs typeface="Times New Roman" pitchFamily="34" charset="-120"/>
                          </a:rPr>
                          <m:t>𝟏</m:t>
                        </m:r>
                      </m:num>
                      <m:den>
                        <m:sSub>
                          <m:sSubPr>
                            <m:ctrlPr>
                              <a:rPr lang="en-US" altLang="zh-CN" sz="2800" b="1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KaiTi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800" b="1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KaiTi" pitchFamily="34" charset="-122"/>
                                <a:cs typeface="Times New Roman" pitchFamily="34" charset="-120"/>
                              </a:rPr>
                              <m:t>𝑹</m:t>
                            </m:r>
                          </m:e>
                          <m:sub>
                            <m:r>
                              <a:rPr lang="en-US" altLang="zh-CN" sz="2800" b="1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KaiTi" pitchFamily="34" charset="-122"/>
                                <a:cs typeface="Times New Roman" pitchFamily="34" charset="-120"/>
                              </a:rPr>
                              <m:t>𝟐</m:t>
                            </m:r>
                          </m:sub>
                        </m:sSub>
                      </m:den>
                    </m:f>
                    <m:r>
                      <a:rPr lang="en-US" altLang="zh-CN" sz="2800" b="1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KaiTi" pitchFamily="34" charset="-122"/>
                        <a:cs typeface="Times New Roman" pitchFamily="34" charset="-120"/>
                      </a:rPr>
                      <m:t>+⋯+</m:t>
                    </m:r>
                    <m:f>
                      <m:fPr>
                        <m:ctrlPr>
                          <a:rPr lang="en-US" altLang="zh-CN" sz="2800" b="1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KaiTi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800" b="1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KaiTi" pitchFamily="34" charset="-122"/>
                            <a:cs typeface="Times New Roman" pitchFamily="34" charset="-120"/>
                          </a:rPr>
                          <m:t>𝟏</m:t>
                        </m:r>
                      </m:num>
                      <m:den>
                        <m:sSub>
                          <m:sSubPr>
                            <m:ctrlPr>
                              <a:rPr lang="en-US" altLang="zh-CN" sz="2800" b="1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KaiTi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800" b="1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KaiTi" pitchFamily="34" charset="-122"/>
                                <a:cs typeface="Times New Roman" pitchFamily="34" charset="-120"/>
                              </a:rPr>
                              <m:t>𝑹</m:t>
                            </m:r>
                          </m:e>
                          <m:sub>
                            <m:r>
                              <a:rPr lang="en-US" altLang="zh-CN" sz="2800" b="1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KaiTi" pitchFamily="34" charset="-122"/>
                                <a:cs typeface="Times New Roman" pitchFamily="34" charset="-120"/>
                              </a:rPr>
                              <m:t>𝒏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KaiTi" pitchFamily="34" charset="-122"/>
                    <a:cs typeface="Times New Roman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4" name="P_5_AN.11_1#9d554a10c.blank?pid=9675457de&amp;color=0,0,0&amp;mp=1&amp;vpa=9&amp;vtp=1&amp;bbb=1&amp;rh=5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72780" y="3216878"/>
                <a:ext cx="3346260" cy="673100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P_5_BD#9d554a10c?colgroup=2,12,14&amp;pid=9675457de&amp;color=0,0,0&amp;mp=1&amp;vtp=1&amp;bt=1&amp;bbb=1">
            <a:extLst>
              <a:ext uri="{FF2B5EF4-FFF2-40B4-BE49-F238E27FC236}">
                <a16:creationId xmlns:a16="http://schemas.microsoft.com/office/drawing/2014/main" id="{23797097-ADB0-BA4E-9C0F-5A8B66B57200}"/>
              </a:ext>
            </a:extLst>
          </p:cNvPr>
          <p:cNvSpPr txBox="1"/>
          <p:nvPr/>
        </p:nvSpPr>
        <p:spPr>
          <a:xfrm>
            <a:off x="10839871" y="466344"/>
            <a:ext cx="718145" cy="583878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 algn="r">
              <a:lnSpc>
                <a:spcPts val="5000"/>
              </a:lnSpc>
            </a:pPr>
            <a:r>
              <a:rPr lang="zh-CN" altLang="en-US" sz="2800">
                <a:solidFill>
                  <a:srgbClr val="000000"/>
                </a:solidFill>
                <a:latin typeface="Times New Roman" panose="02020603050405020304" pitchFamily="18" charset="0"/>
              </a:rPr>
              <a:t>续表</a:t>
            </a: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1a56bce34?pid=9675457de&amp;color=0,0,0&amp;vtp=1&amp;bt=1&amp;bbb=1"/>
          <p:cNvSpPr/>
          <p:nvPr/>
        </p:nvSpPr>
        <p:spPr>
          <a:xfrm>
            <a:off x="612648" y="466344"/>
            <a:ext cx="10963656" cy="1041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5300"/>
              </a:lnSpc>
            </a:pPr>
            <a:r>
              <a:rPr lang="en-US" altLang="zh-CN" sz="3000" b="1" i="0" dirty="0">
                <a:solidFill>
                  <a:srgbClr val="000000"/>
                </a:solidFill>
                <a:latin typeface="Times New Roman" pitchFamily="34" charset="0"/>
                <a:ea typeface="Microsoft Yahei" pitchFamily="34" charset="-122"/>
                <a:cs typeface="Times New Roman" pitchFamily="34" charset="-120"/>
              </a:rPr>
              <a:t>思考交流</a:t>
            </a:r>
            <a:endParaRPr lang="en-US" altLang="zh-CN" sz="3000" dirty="0"/>
          </a:p>
        </p:txBody>
      </p:sp>
      <p:sp>
        <p:nvSpPr>
          <p:cNvPr id="3" name="QO_6_BD.12_1#1b1c67d9a?pid=1a56bce34&amp;color=0,0,0&amp;vtp=1&amp;bbb=1"/>
          <p:cNvSpPr/>
          <p:nvPr/>
        </p:nvSpPr>
        <p:spPr>
          <a:xfrm>
            <a:off x="612648" y="1139952"/>
            <a:ext cx="10963656" cy="56781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判断下列说法正误。</a:t>
            </a:r>
            <a:endParaRPr lang="en-US" altLang="zh-CN" sz="2800" dirty="0"/>
          </a:p>
        </p:txBody>
      </p:sp>
      <p:sp>
        <p:nvSpPr>
          <p:cNvPr id="4" name="QT_7_BD.13_1#98b35a1c6?pid=1b1c67d9a&amp;color=0,0,0&amp;vtp=1&amp;bbb=1"/>
          <p:cNvSpPr/>
          <p:nvPr/>
        </p:nvSpPr>
        <p:spPr>
          <a:xfrm>
            <a:off x="612648" y="1779143"/>
            <a:ext cx="10963656" cy="55365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900"/>
              </a:lnSpc>
            </a:pPr>
            <a:r>
              <a:rPr lang="en-US" altLang="zh-CN" sz="2800" b="0" i="0" dirty="0">
                <a:solidFill>
                  <a:srgbClr val="00ADA3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（1）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串联电路两端的总电压一定比某一电阻两端的电压高。</a:t>
            </a:r>
            <a:r>
              <a:rPr lang="en-US" altLang="zh-CN" sz="2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(</a:t>
            </a:r>
            <a:r>
              <a:rPr lang="en-US" altLang="zh-CN" sz="2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)</a:t>
            </a:r>
            <a:r>
              <a:rPr lang="en-US" altLang="zh-CN" sz="2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2800" dirty="0"/>
          </a:p>
        </p:txBody>
      </p:sp>
      <p:sp>
        <p:nvSpPr>
          <p:cNvPr id="5" name="QT_7_AN.14_1#98b35a1c6.bracket?pid=1b1c67d9a&amp;color=0,0,0&amp;vpa=10&amp;vtp=1"/>
          <p:cNvSpPr/>
          <p:nvPr/>
        </p:nvSpPr>
        <p:spPr>
          <a:xfrm>
            <a:off x="10795667" y="1765808"/>
            <a:ext cx="454025" cy="56781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√</a:t>
            </a:r>
            <a:endParaRPr lang="en-US" altLang="zh-CN" sz="2800" dirty="0"/>
          </a:p>
        </p:txBody>
      </p:sp>
      <p:sp>
        <p:nvSpPr>
          <p:cNvPr id="6" name="QT_7_BD.15_1#a0e22599a?pid=1b1c67d9a&amp;color=0,0,0&amp;vtp=1&amp;bbb=1"/>
          <p:cNvSpPr/>
          <p:nvPr/>
        </p:nvSpPr>
        <p:spPr>
          <a:xfrm>
            <a:off x="612648" y="2400808"/>
            <a:ext cx="10963656" cy="55365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900"/>
              </a:lnSpc>
            </a:pPr>
            <a:r>
              <a:rPr lang="en-US" altLang="zh-CN" sz="2800" b="0" i="0" dirty="0">
                <a:solidFill>
                  <a:srgbClr val="00ADA3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（2）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并联电路干路上的电流一定比通过某一支路的电流大。</a:t>
            </a:r>
            <a:r>
              <a:rPr lang="en-US" altLang="zh-CN" sz="2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(</a:t>
            </a:r>
            <a:r>
              <a:rPr lang="en-US" altLang="zh-CN" sz="2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)</a:t>
            </a:r>
            <a:r>
              <a:rPr lang="en-US" altLang="zh-CN" sz="2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2800" dirty="0"/>
          </a:p>
        </p:txBody>
      </p:sp>
      <p:sp>
        <p:nvSpPr>
          <p:cNvPr id="7" name="QT_7_AN.16_1#a0e22599a.bracket?pid=1b1c67d9a&amp;color=0,0,0&amp;vpa=11&amp;vtp=1"/>
          <p:cNvSpPr/>
          <p:nvPr/>
        </p:nvSpPr>
        <p:spPr>
          <a:xfrm>
            <a:off x="10795667" y="2387473"/>
            <a:ext cx="454025" cy="56781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√</a:t>
            </a:r>
            <a:endParaRPr lang="en-US" altLang="zh-CN" sz="2800" dirty="0"/>
          </a:p>
        </p:txBody>
      </p:sp>
      <p:sp>
        <p:nvSpPr>
          <p:cNvPr id="8" name="QT_7_BD.17_1#f6434351e?pid=1b1c67d9a&amp;color=0,0,0&amp;vtp=1&amp;bbb=1"/>
          <p:cNvSpPr/>
          <p:nvPr/>
        </p:nvSpPr>
        <p:spPr>
          <a:xfrm>
            <a:off x="612648" y="3022473"/>
            <a:ext cx="10963656" cy="55365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900"/>
              </a:lnSpc>
            </a:pPr>
            <a:r>
              <a:rPr lang="en-US" altLang="zh-CN" sz="2800" b="0" i="0" dirty="0">
                <a:solidFill>
                  <a:srgbClr val="00ADA3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（3）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电路中电阻的个数越多，电路的总电阻越大。</a:t>
            </a:r>
            <a:r>
              <a:rPr lang="en-US" altLang="zh-CN" sz="2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(</a:t>
            </a:r>
            <a:r>
              <a:rPr lang="en-US" altLang="zh-CN" sz="2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)</a:t>
            </a:r>
            <a:r>
              <a:rPr lang="en-US" altLang="zh-CN" sz="2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2800" dirty="0"/>
          </a:p>
        </p:txBody>
      </p:sp>
      <p:sp>
        <p:nvSpPr>
          <p:cNvPr id="9" name="QT_7_AN.18_1#f6434351e.bracket?pid=1b1c67d9a&amp;color=0,0,0&amp;vpa=12&amp;vtp=1"/>
          <p:cNvSpPr/>
          <p:nvPr/>
        </p:nvSpPr>
        <p:spPr>
          <a:xfrm>
            <a:off x="8890667" y="3009138"/>
            <a:ext cx="615950" cy="55365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×</a:t>
            </a:r>
            <a:endParaRPr lang="en-US" altLang="zh-CN" sz="2800" dirty="0"/>
          </a:p>
        </p:txBody>
      </p:sp>
      <p:sp>
        <p:nvSpPr>
          <p:cNvPr id="10" name="QT_7_AS.19_1#f6434351e?pid=1b1c67d9a&amp;color=0,0,0&amp;vtp=1&amp;bbb=1&amp;hb=1"/>
          <p:cNvSpPr/>
          <p:nvPr/>
        </p:nvSpPr>
        <p:spPr>
          <a:xfrm>
            <a:off x="612648" y="3651948"/>
            <a:ext cx="10963656" cy="121583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串联的电阻个数越多，总电阻越大，并联的电阻个数越多</a:t>
            </a:r>
            <a:r>
              <a:rPr lang="en-US" altLang="zh-CN" sz="2800" b="0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，总</a:t>
            </a:r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电阻越小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  <p:bldP spid="7" grpId="0" build="p" animBg="1"/>
      <p:bldP spid="9" grpId="0" build="p" animBg="1"/>
      <p:bldP spid="10" grpId="0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6_BD.20_1#aafbe2d33?pid=1a56bce34&amp;color=0,0,0&amp;vtp=1&amp;bt=1&amp;bbb=1"/>
          <p:cNvSpPr/>
          <p:nvPr/>
        </p:nvSpPr>
        <p:spPr>
          <a:xfrm>
            <a:off x="612648" y="468000"/>
            <a:ext cx="11460163" cy="56781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在串联和并联电路中，如果其中的一个电阻增大，总电阻该怎样变化？</a:t>
            </a:r>
            <a:endParaRPr lang="en-US" altLang="zh-CN" sz="2800" dirty="0"/>
          </a:p>
        </p:txBody>
      </p:sp>
      <p:sp>
        <p:nvSpPr>
          <p:cNvPr id="3" name="QO_6_AN.21_1#aafbe2d33?pid=1a56bce34&amp;color=0,0,0&amp;vtp=1&amp;bbb=1"/>
          <p:cNvSpPr/>
          <p:nvPr/>
        </p:nvSpPr>
        <p:spPr>
          <a:xfrm>
            <a:off x="612648" y="1103508"/>
            <a:ext cx="11255375" cy="55365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[答案]</a:t>
            </a:r>
            <a:r>
              <a:rPr lang="en-US" altLang="zh-CN" sz="28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不管串联还是并联，只要其中的一个电阻增大，总电阻就增大。</a:t>
            </a:r>
            <a:endParaRPr lang="en-US" altLang="zh-CN" sz="2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QO_6_BD.22_1#662b7839b?pid=1a56bce34&amp;color=0,0,0&amp;vtp=1&amp;bbb=1"/>
              <p:cNvSpPr/>
              <p:nvPr/>
            </p:nvSpPr>
            <p:spPr>
              <a:xfrm>
                <a:off x="612648" y="1725173"/>
                <a:ext cx="10963656" cy="567817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000"/>
                  </a:lnSpc>
                </a:pPr>
                <a:r>
                  <a:rPr lang="en-US" altLang="zh-CN" sz="2800" b="1" i="0" dirty="0">
                    <a:solidFill>
                      <a:srgbClr val="00ADA3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3.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𝑛</m:t>
                    </m:r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个相同的电阻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𝑅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串联或并联，总电阻分别为多大？</a:t>
                </a:r>
                <a:endParaRPr lang="en-US" altLang="zh-CN" sz="2800" dirty="0"/>
              </a:p>
            </p:txBody>
          </p:sp>
        </mc:Choice>
        <mc:Fallback xmlns="">
          <p:sp>
            <p:nvSpPr>
              <p:cNvPr id="4" name="QO_6_BD.22_1#662b7839b?pid=1a56bce34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1725173"/>
                <a:ext cx="10963656" cy="567817"/>
              </a:xfrm>
              <a:prstGeom prst="rect">
                <a:avLst/>
              </a:prstGeom>
              <a:blipFill>
                <a:blip r:embed="rId3"/>
                <a:stretch>
                  <a:fillRect l="-2002" b="-3655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QO_6_AN.23_1#662b7839b?pid=1a56bce34&amp;color=0,0,0&amp;vtp=1&amp;bbb=1&amp;hb=1"/>
              <p:cNvSpPr/>
              <p:nvPr/>
            </p:nvSpPr>
            <p:spPr>
              <a:xfrm>
                <a:off x="612648" y="2303785"/>
                <a:ext cx="10963656" cy="12954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1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[答案]</a:t>
                </a:r>
                <a:r>
                  <a:rPr lang="en-US" altLang="zh-CN" sz="2800" b="1" i="0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𝑛</m:t>
                    </m:r>
                  </m:oMath>
                </a14:m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个相同的电阻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𝑅</m:t>
                    </m:r>
                  </m:oMath>
                </a14:m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串联，总电阻为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𝑛𝑅</m:t>
                    </m:r>
                  </m:oMath>
                </a14:m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；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𝑛</m:t>
                    </m:r>
                  </m:oMath>
                </a14:m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个相同的电阻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𝑅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并联，</a:t>
                </a: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总电阻为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𝑅</m:t>
                        </m:r>
                      </m:num>
                      <m:den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𝑛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</a:t>
                </a:r>
                <a:endParaRPr lang="en-US" altLang="zh-CN" sz="2800" dirty="0"/>
              </a:p>
            </p:txBody>
          </p:sp>
        </mc:Choice>
        <mc:Fallback xmlns="">
          <p:sp>
            <p:nvSpPr>
              <p:cNvPr id="5" name="QO_6_AN.23_1#662b7839b?pid=1a56bce34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2303785"/>
                <a:ext cx="10963656" cy="1295400"/>
              </a:xfrm>
              <a:prstGeom prst="rect">
                <a:avLst/>
              </a:prstGeom>
              <a:blipFill>
                <a:blip r:embed="rId4"/>
                <a:stretch>
                  <a:fillRect l="-2002" b="-943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3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b01910d19?pid=fd8131740&amp;color=0,0,0&amp;vtp=1&amp;bt=1&amp;bbb=1"/>
          <p:cNvSpPr/>
          <p:nvPr/>
        </p:nvSpPr>
        <p:spPr>
          <a:xfrm>
            <a:off x="612648" y="466344"/>
            <a:ext cx="10963656" cy="10779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5600"/>
              </a:lnSpc>
            </a:pPr>
            <a:r>
              <a:rPr lang="en-US" altLang="zh-CN" sz="3200" b="1" i="0" dirty="0">
                <a:solidFill>
                  <a:srgbClr val="000000"/>
                </a:solidFill>
                <a:latin typeface="Times New Roman" pitchFamily="34" charset="0"/>
                <a:ea typeface="Microsoft Yahei" pitchFamily="34" charset="-122"/>
                <a:cs typeface="Times New Roman" pitchFamily="34" charset="-120"/>
              </a:rPr>
              <a:t>典例精讲</a:t>
            </a:r>
            <a:endParaRPr lang="en-US" altLang="zh-CN" sz="3200" dirty="0"/>
          </a:p>
        </p:txBody>
      </p:sp>
      <p:pic>
        <p:nvPicPr>
          <p:cNvPr id="3" name="QC_5_BD.24_1#01d9ddc68?htil=1&amp;pid=b01910d19&amp;color=0,0,0&amp;vtp=1&amp;hs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265771" y="1200012"/>
            <a:ext cx="2286000" cy="14630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" name="QC_5_BD.24_2#01d9ddc68?htil=1&amp;sp=1&amp;pid=b01910d19&amp;color=0,0,0&amp;vtp=1&amp;bbb=1&amp;hb=1&amp;hs=1"/>
              <p:cNvSpPr/>
              <p:nvPr/>
            </p:nvSpPr>
            <p:spPr>
              <a:xfrm>
                <a:off x="612648" y="1181724"/>
                <a:ext cx="8549640" cy="2496757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1" i="0" dirty="0">
                    <a:solidFill>
                      <a:srgbClr val="00ADA3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例1</a:t>
                </a:r>
                <a:r>
                  <a:rPr lang="en-US" altLang="zh-CN" sz="2800" b="1" i="0" dirty="0">
                    <a:solidFill>
                      <a:srgbClr val="00ADA3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ADA3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（2024江苏盐城高二期中）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如图所示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，电路的电压</a:t>
                </a:r>
              </a:p>
              <a:p>
                <a:pPr latinLnBrk="1">
                  <a:lnSpc>
                    <a:spcPts val="5100"/>
                  </a:lnSpc>
                </a:pP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𝑈</m:t>
                    </m:r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保持不变。当开关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S</m:t>
                    </m:r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断开时，电流表的示数为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0.6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A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；</a:t>
                </a: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S</m:t>
                    </m:r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闭合时，电流表的示数为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0.9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A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，则两电阻阻值之比</a:t>
                </a:r>
              </a:p>
              <a:p>
                <a:pPr latinLnBrk="1">
                  <a:lnSpc>
                    <a:spcPts val="49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𝑅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:</m:t>
                    </m:r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𝑅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为(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endParaRPr lang="en-US" altLang="zh-CN" sz="2800" dirty="0"/>
              </a:p>
            </p:txBody>
          </p:sp>
        </mc:Choice>
        <mc:Fallback xmlns="">
          <p:sp>
            <p:nvSpPr>
              <p:cNvPr id="4" name="QC_5_BD.24_2#01d9ddc68?htil=1&amp;sp=1&amp;pid=b01910d19&amp;color=0,0,0&amp;vtp=1&amp;bbb=1&amp;h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1181724"/>
                <a:ext cx="8549640" cy="2496757"/>
              </a:xfrm>
              <a:prstGeom prst="rect">
                <a:avLst/>
              </a:prstGeom>
              <a:blipFill>
                <a:blip r:embed="rId4"/>
                <a:stretch>
                  <a:fillRect l="-2568" r="-1997" b="-855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QC_5_AN.25_1#01d9ddc68.bracket?pid=b01910d19&amp;color=0,0,0&amp;vpa=13&amp;vtp=1"/>
          <p:cNvSpPr/>
          <p:nvPr/>
        </p:nvSpPr>
        <p:spPr>
          <a:xfrm>
            <a:off x="2162906" y="3111489"/>
            <a:ext cx="515938" cy="56781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endParaRPr lang="en-US" altLang="zh-CN" sz="2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QC_5_BD.26_1#01d9ddc68.choices?pid=b01910d19&amp;color=0,0,0&amp;vtp=1&amp;bbb=1&amp;hs=1"/>
              <p:cNvSpPr/>
              <p:nvPr/>
            </p:nvSpPr>
            <p:spPr>
              <a:xfrm>
                <a:off x="612648" y="3745738"/>
                <a:ext cx="10963656" cy="55524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5000"/>
                  </a:lnSpc>
                  <a:tabLst>
                    <a:tab pos="2813939" algn="l"/>
                    <a:tab pos="5589778" algn="l"/>
                    <a:tab pos="8365618" algn="l"/>
                  </a:tabLst>
                </a:pP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A.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1:2</m:t>
                    </m:r>
                  </m:oMath>
                </a14:m>
                <a:r>
                  <a:rPr lang="en-US" altLang="zh-CN" sz="2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2:1</m:t>
                    </m:r>
                  </m:oMath>
                </a14:m>
                <a:r>
                  <a:rPr lang="en-US" altLang="zh-CN" sz="2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1:4</m:t>
                    </m:r>
                  </m:oMath>
                </a14:m>
                <a:r>
                  <a:rPr lang="en-US" altLang="zh-CN" sz="2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4:1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2800" dirty="0"/>
              </a:p>
            </p:txBody>
          </p:sp>
        </mc:Choice>
        <mc:Fallback xmlns="">
          <p:sp>
            <p:nvSpPr>
              <p:cNvPr id="6" name="QC_5_BD.26_1#01d9ddc68.choices?pid=b01910d19&amp;color=0,0,0&amp;vtp=1&amp;bb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3745738"/>
                <a:ext cx="10963656" cy="555244"/>
              </a:xfrm>
              <a:prstGeom prst="rect">
                <a:avLst/>
              </a:prstGeom>
              <a:blipFill>
                <a:blip r:embed="rId5"/>
                <a:stretch>
                  <a:fillRect l="-2002" b="-3913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QC_5_AS.27_1#01d9ddc68?pid=b01910d19&amp;color=0,0,0&amp;vtp=1&amp;bbb=1&amp;hb=1&amp;hs=1"/>
              <p:cNvSpPr/>
              <p:nvPr/>
            </p:nvSpPr>
            <p:spPr>
              <a:xfrm>
                <a:off x="612648" y="4311650"/>
                <a:ext cx="10963656" cy="2015617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700"/>
                  </a:lnSpc>
                </a:pPr>
                <a:r>
                  <a:rPr lang="en-US" altLang="zh-CN" sz="2800" b="1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[解析]</a:t>
                </a:r>
                <a:r>
                  <a:rPr lang="en-US" altLang="zh-CN" sz="2800" b="1" i="0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当开关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S</m:t>
                    </m:r>
                  </m:oMath>
                </a14:m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断开时，电流表的示数为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0.6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A</m:t>
                    </m:r>
                  </m:oMath>
                </a14:m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，有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𝐼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𝑈</m:t>
                        </m:r>
                      </m:num>
                      <m:den>
                        <m:sSub>
                          <m:sSubPr>
                            <m:ctrlPr>
                              <a:rPr lang="en-US" altLang="zh-CN" sz="2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𝑅</m:t>
                            </m:r>
                          </m:e>
                          <m:sub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1</m:t>
                            </m:r>
                          </m:sub>
                        </m:sSub>
                      </m:den>
                    </m:f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=0.6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A</m:t>
                    </m:r>
                  </m:oMath>
                </a14:m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，当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S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00" b="0" i="0" kern="0" spc="-99900">
                  <a:solidFill>
                    <a:srgbClr val="FFFFFF"/>
                  </a:solidFill>
                  <a:latin typeface="Times New Roman" pitchFamily="34" charset="0"/>
                  <a:ea typeface="微软雅黑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ts val="5700"/>
                  </a:lnSpc>
                </a:pPr>
                <a:r>
                  <a:rPr lang="en-US" altLang="zh-CN" sz="2800" b="0" i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闭合时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，电流表的示数为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0.9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A</m:t>
                    </m:r>
                  </m:oMath>
                </a14:m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，有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𝐼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𝑈</m:t>
                        </m:r>
                      </m:num>
                      <m:den>
                        <m:sSub>
                          <m:sSubPr>
                            <m:ctrlPr>
                              <a:rPr lang="en-US" altLang="zh-CN" sz="2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𝑅</m:t>
                            </m:r>
                          </m:e>
                          <m:sub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1</m:t>
                            </m:r>
                          </m:sub>
                        </m:sSub>
                      </m:den>
                    </m:f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𝑈</m:t>
                        </m:r>
                      </m:num>
                      <m:den>
                        <m:sSub>
                          <m:sSubPr>
                            <m:ctrlPr>
                              <a:rPr lang="en-US" altLang="zh-CN" sz="2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𝑅</m:t>
                            </m:r>
                          </m:e>
                          <m:sub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2</m:t>
                            </m:r>
                          </m:sub>
                        </m:sSub>
                      </m:den>
                    </m:f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=0.9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A</m:t>
                    </m:r>
                  </m:oMath>
                </a14:m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，解得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𝑅</m:t>
                            </m:r>
                          </m:e>
                          <m:sub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1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2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𝑅</m:t>
                            </m:r>
                          </m:e>
                          <m:sub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2</m:t>
                            </m:r>
                          </m:sub>
                        </m:sSub>
                      </m:den>
                    </m:f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</a:p>
              <a:p>
                <a:pPr latinLnBrk="1">
                  <a:lnSpc>
                    <a:spcPts val="5000"/>
                  </a:lnSpc>
                </a:pPr>
                <a:r>
                  <a:rPr lang="en-US" altLang="zh-CN" sz="2800" b="0" i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故选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A。</a:t>
                </a:r>
                <a:endParaRPr lang="en-US" altLang="zh-CN" sz="2800" dirty="0"/>
              </a:p>
            </p:txBody>
          </p:sp>
        </mc:Choice>
        <mc:Fallback xmlns="">
          <p:sp>
            <p:nvSpPr>
              <p:cNvPr id="7" name="QC_5_AS.27_1#01d9ddc68?pid=b01910d19&amp;color=0,0,0&amp;vtp=1&amp;bbb=1&amp;h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4311650"/>
                <a:ext cx="10963656" cy="2015617"/>
              </a:xfrm>
              <a:prstGeom prst="rect">
                <a:avLst/>
              </a:prstGeom>
              <a:blipFill>
                <a:blip r:embed="rId6"/>
                <a:stretch>
                  <a:fillRect l="-2002" b="-1057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  <p:bldP spid="7" grpId="0" build="p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4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P_5_BD#8daf659e2?pid=b01910d19&amp;color=0,0,0&amp;vtp=1&amp;bt=1&amp;bbb=1&amp;hb=1"/>
              <p:cNvSpPr/>
              <p:nvPr/>
            </p:nvSpPr>
            <p:spPr>
              <a:xfrm>
                <a:off x="612648" y="468000"/>
                <a:ext cx="10963656" cy="5921947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1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总结归纳</a:t>
                </a:r>
                <a:endParaRPr lang="en-US" altLang="zh-CN" sz="2800" dirty="0"/>
              </a:p>
              <a:p>
                <a:pPr algn="ctr"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电压和电流的分配情况</a:t>
                </a:r>
                <a:endParaRPr lang="en-US" altLang="zh-CN" sz="2800" dirty="0"/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1）串联电路中各电阻两端的电压跟它的阻值成正比</a:t>
                </a:r>
                <a:endParaRPr lang="en-US" altLang="zh-CN" sz="2800" dirty="0"/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推导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：在串联电路中，由于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𝑈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𝐼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𝑅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、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𝑈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𝐼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𝑅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、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…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、</a:t>
                </a:r>
              </a:p>
              <a:p>
                <a:pPr latinLnBrk="1">
                  <a:lnSpc>
                    <a:spcPts val="63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𝑈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𝐼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𝑛</m:t>
                        </m:r>
                      </m:sub>
                    </m:sSub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𝑅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𝐼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𝐼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𝐼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=⋯=</m:t>
                    </m:r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𝐼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，所以有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𝑈</m:t>
                            </m:r>
                          </m:e>
                          <m:sub>
                            <m:r>
                              <a:rPr lang="en-US" altLang="zh-CN" sz="2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1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2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𝑅</m:t>
                            </m:r>
                          </m:e>
                          <m:sub>
                            <m:r>
                              <a:rPr lang="en-US" altLang="zh-CN" sz="2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1</m:t>
                            </m:r>
                          </m:sub>
                        </m:sSub>
                      </m:den>
                    </m:f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𝑈</m:t>
                            </m:r>
                          </m:e>
                          <m:sub>
                            <m:r>
                              <a:rPr lang="en-US" altLang="zh-CN" sz="2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2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2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𝑅</m:t>
                            </m:r>
                          </m:e>
                          <m:sub>
                            <m:r>
                              <a:rPr lang="en-US" altLang="zh-CN" sz="2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2</m:t>
                            </m:r>
                          </m:sub>
                        </m:sSub>
                      </m:den>
                    </m:f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=⋯=</m:t>
                    </m:r>
                    <m:f>
                      <m:f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𝑈</m:t>
                            </m:r>
                          </m:e>
                          <m:sub>
                            <m:r>
                              <a:rPr lang="en-US" altLang="zh-CN" sz="2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𝑛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2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𝑅</m:t>
                            </m:r>
                          </m:e>
                          <m:sub>
                            <m:r>
                              <a:rPr lang="en-US" altLang="zh-CN" sz="2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𝑛</m:t>
                            </m:r>
                          </m:sub>
                        </m:sSub>
                      </m:den>
                    </m:f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𝑈</m:t>
                        </m:r>
                      </m:num>
                      <m:den>
                        <m:sSub>
                          <m:sSubPr>
                            <m:ctrlPr>
                              <a:rPr lang="en-US" altLang="zh-CN" sz="2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𝑅</m:t>
                            </m:r>
                          </m:e>
                          <m:sub>
                            <m:r>
                              <a:rPr lang="en-US" altLang="zh-CN" sz="2800" baseline="-100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总</m:t>
                            </m:r>
                          </m:sub>
                        </m:sSub>
                      </m:den>
                    </m:f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𝐼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</a:t>
                </a: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2）并联电路中通过各支路电阻的电流跟它的阻值成反比</a:t>
                </a:r>
                <a:endParaRPr lang="en-US" altLang="zh-CN" sz="2800" dirty="0"/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推导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：在并联电路中，由于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𝑈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𝐼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𝑅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、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𝑈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𝐼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𝑅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、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…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、</a:t>
                </a:r>
              </a:p>
              <a:p>
                <a:pPr latinLnBrk="1">
                  <a:lnSpc>
                    <a:spcPts val="51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𝑈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𝐼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𝑛</m:t>
                        </m:r>
                      </m:sub>
                    </m:sSub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𝑅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𝑈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𝑈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𝑈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=⋯=</m:t>
                    </m:r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𝑈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，所以有</a:t>
                </a:r>
              </a:p>
              <a:p>
                <a:pPr latinLnBrk="1">
                  <a:lnSpc>
                    <a:spcPts val="51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𝐼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𝑅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𝐼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𝑅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=⋯=</m:t>
                    </m:r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𝐼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𝑛</m:t>
                        </m:r>
                      </m:sub>
                    </m:sSub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𝑅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𝐼</m:t>
                        </m:r>
                      </m:e>
                      <m:sub>
                        <m:r>
                          <a:rPr lang="en-US" altLang="zh-CN" sz="2800" baseline="-100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总</m:t>
                        </m:r>
                      </m:sub>
                    </m:sSub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𝑅</m:t>
                        </m:r>
                      </m:e>
                      <m:sub>
                        <m:r>
                          <a:rPr lang="en-US" altLang="zh-CN" sz="2800" baseline="-100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总</m:t>
                        </m:r>
                      </m:sub>
                    </m:sSub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𝑈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</a:t>
                </a:r>
                <a:endParaRPr lang="en-US" altLang="zh-CN" sz="2800" dirty="0"/>
              </a:p>
            </p:txBody>
          </p:sp>
        </mc:Choice>
        <mc:Fallback xmlns="">
          <p:sp>
            <p:nvSpPr>
              <p:cNvPr id="2" name="P_5_BD#8daf659e2?pid=b01910d19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468000"/>
                <a:ext cx="10963656" cy="5921947"/>
              </a:xfrm>
              <a:prstGeom prst="rect">
                <a:avLst/>
              </a:prstGeom>
              <a:blipFill>
                <a:blip r:embed="rId3"/>
                <a:stretch>
                  <a:fillRect l="-2002" r="-2392" b="-339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5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c4c4b722b?sp=1&amp;pid=b01910d19&amp;color=0,0,0&amp;vtp=1&amp;bt=1&amp;bbb=1"/>
          <p:cNvSpPr/>
          <p:nvPr/>
        </p:nvSpPr>
        <p:spPr>
          <a:xfrm>
            <a:off x="612648" y="466344"/>
            <a:ext cx="10963656" cy="1041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5300"/>
              </a:lnSpc>
            </a:pPr>
            <a:r>
              <a:rPr lang="en-US" altLang="zh-CN" sz="3000" b="1" i="0" dirty="0">
                <a:solidFill>
                  <a:srgbClr val="000000"/>
                </a:solidFill>
                <a:latin typeface="Times New Roman" pitchFamily="34" charset="0"/>
                <a:ea typeface="Microsoft Yahei" pitchFamily="34" charset="-122"/>
                <a:cs typeface="Times New Roman" pitchFamily="34" charset="-120"/>
              </a:rPr>
              <a:t>迁移应用</a:t>
            </a:r>
            <a:endParaRPr lang="en-US" altLang="zh-CN" sz="3000" dirty="0"/>
          </a:p>
        </p:txBody>
      </p:sp>
      <p:pic>
        <p:nvPicPr>
          <p:cNvPr id="3" name="QC_6_BD.28_1#ccb05aa68?htil=2&amp;pid=c4c4b722b&amp;color=0,0,0&amp;vtp=1&amp;hs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797170" y="1162685"/>
            <a:ext cx="1709928" cy="1911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" name="QC_6_BD.28_2#ccb05aa68?htil=2&amp;sp=1&amp;pid=c4c4b722b&amp;color=0,0,0&amp;vtp=1&amp;bbb=1&amp;hb=1&amp;hs=1"/>
              <p:cNvSpPr/>
              <p:nvPr/>
            </p:nvSpPr>
            <p:spPr>
              <a:xfrm>
                <a:off x="612648" y="1135253"/>
                <a:ext cx="9116568" cy="2496757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1" i="0" dirty="0">
                    <a:solidFill>
                      <a:srgbClr val="00ADA3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1.</a:t>
                </a:r>
                <a:r>
                  <a:rPr lang="en-US" altLang="zh-CN" sz="2800" b="0" i="0" dirty="0">
                    <a:solidFill>
                      <a:srgbClr val="00ADA3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（2024辽宁铁岭高二期中）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粗细均匀的金属圆环上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𝐴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、</a:t>
                </a:r>
              </a:p>
              <a:p>
                <a:pPr latinLnBrk="1">
                  <a:lnSpc>
                    <a:spcPts val="5100"/>
                  </a:lnSpc>
                </a:pP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𝐵</m:t>
                    </m:r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𝐶</m:t>
                    </m:r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𝐷</m:t>
                    </m:r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四点把其周长分成四等份，如图所示。当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𝐴</m:t>
                    </m:r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点</a:t>
                </a: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接入电路中时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，圆环的等效电阻为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𝑅</m:t>
                    </m:r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；当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𝐴</m:t>
                    </m:r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𝐷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点接入电路</a:t>
                </a:r>
              </a:p>
              <a:p>
                <a:pPr latinLnBrk="1">
                  <a:lnSpc>
                    <a:spcPts val="49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中时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圆环的等效电阻为(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endParaRPr lang="en-US" altLang="zh-CN" sz="2800" dirty="0"/>
              </a:p>
            </p:txBody>
          </p:sp>
        </mc:Choice>
        <mc:Fallback xmlns="">
          <p:sp>
            <p:nvSpPr>
              <p:cNvPr id="4" name="QC_6_BD.28_2#ccb05aa68?htil=2&amp;sp=1&amp;pid=c4c4b722b&amp;color=0,0,0&amp;vtp=1&amp;bbb=1&amp;h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1135253"/>
                <a:ext cx="9116568" cy="2496757"/>
              </a:xfrm>
              <a:prstGeom prst="rect">
                <a:avLst/>
              </a:prstGeom>
              <a:blipFill>
                <a:blip r:embed="rId4"/>
                <a:stretch>
                  <a:fillRect l="-2408" r="-1338" b="-853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QC_6_AN.29_1#ccb05aa68.bracket?pid=c4c4b722b&amp;color=0,0,0&amp;vpa=14&amp;vtp=1"/>
          <p:cNvSpPr/>
          <p:nvPr/>
        </p:nvSpPr>
        <p:spPr>
          <a:xfrm>
            <a:off x="4801266" y="3065018"/>
            <a:ext cx="515938" cy="56781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endParaRPr lang="en-US" altLang="zh-CN" sz="2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QC_6_BD.30_1#ccb05aa68.choices?htil=2&amp;pid=c4c4b722b&amp;color=0,0,0&amp;vtp=1&amp;bbb=1&amp;hs=1"/>
              <p:cNvSpPr/>
              <p:nvPr/>
            </p:nvSpPr>
            <p:spPr>
              <a:xfrm>
                <a:off x="612648" y="3622675"/>
                <a:ext cx="10963656" cy="81769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7000"/>
                  </a:lnSpc>
                  <a:tabLst>
                    <a:tab pos="2810764" algn="l"/>
                    <a:tab pos="5494528" algn="l"/>
                    <a:tab pos="8267193" algn="l"/>
                  </a:tabLst>
                </a:pP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A.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3</m:t>
                        </m:r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𝑅</m:t>
                        </m:r>
                      </m:num>
                      <m:den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2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𝑅</m:t>
                    </m:r>
                  </m:oMath>
                </a14:m>
                <a:r>
                  <a:rPr lang="en-US" altLang="zh-CN" sz="2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3</m:t>
                        </m:r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𝑅</m:t>
                        </m:r>
                      </m:num>
                      <m:den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2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3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𝑅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2800" dirty="0"/>
              </a:p>
            </p:txBody>
          </p:sp>
        </mc:Choice>
        <mc:Fallback xmlns="">
          <p:sp>
            <p:nvSpPr>
              <p:cNvPr id="6" name="QC_6_BD.30_1#ccb05aa68.choices?htil=2&amp;pid=c4c4b722b&amp;color=0,0,0&amp;vtp=1&amp;bb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3622675"/>
                <a:ext cx="10963656" cy="817690"/>
              </a:xfrm>
              <a:prstGeom prst="rect">
                <a:avLst/>
              </a:prstGeom>
              <a:blipFill>
                <a:blip r:embed="rId5"/>
                <a:stretch>
                  <a:fillRect l="-2002" b="-1567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6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6_AS.31_1#ccb05aa68?pid=c4c4b722b&amp;color=0,0,0&amp;vtp=1&amp;bt=1&amp;bbb=1&amp;hb=1"/>
              <p:cNvSpPr/>
              <p:nvPr/>
            </p:nvSpPr>
            <p:spPr>
              <a:xfrm>
                <a:off x="612648" y="468000"/>
                <a:ext cx="10963656" cy="267296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1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[解析]</a:t>
                </a:r>
                <a:r>
                  <a:rPr lang="en-US" altLang="zh-CN" sz="2800" b="1" i="0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金属圆环上A、B、C、D四点把其周长分成四等份</a:t>
                </a:r>
                <a:r>
                  <a:rPr lang="en-US" altLang="zh-CN" sz="2800" b="0" i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，令每一等</a:t>
                </a: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份的电阻为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𝑅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，当A、B点接入电路中时，圆环的等效电阻为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𝑅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，则有</a:t>
                </a:r>
              </a:p>
              <a:p>
                <a:pPr latinLnBrk="1">
                  <a:lnSpc>
                    <a:spcPts val="5800"/>
                  </a:lnSpc>
                </a:pP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𝑅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2</m:t>
                        </m:r>
                        <m:sSub>
                          <m:sSubPr>
                            <m:ctrlPr>
                              <a:rPr lang="en-US" altLang="zh-CN" sz="2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𝑅</m:t>
                            </m:r>
                          </m:e>
                          <m:sub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0</m:t>
                            </m:r>
                          </m:sub>
                        </m:sSub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⋅2</m:t>
                        </m:r>
                        <m:sSub>
                          <m:sSubPr>
                            <m:ctrlPr>
                              <a:rPr lang="en-US" altLang="zh-CN" sz="2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𝑅</m:t>
                            </m:r>
                          </m:e>
                          <m:sub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0</m:t>
                            </m:r>
                          </m:sub>
                        </m:sSub>
                      </m:num>
                      <m:den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2</m:t>
                        </m:r>
                        <m:sSub>
                          <m:sSubPr>
                            <m:ctrlPr>
                              <a:rPr lang="en-US" altLang="zh-CN" sz="2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𝑅</m:t>
                            </m:r>
                          </m:e>
                          <m:sub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0</m:t>
                            </m:r>
                          </m:sub>
                        </m:sSub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+2</m:t>
                        </m:r>
                        <m:sSub>
                          <m:sSubPr>
                            <m:ctrlPr>
                              <a:rPr lang="en-US" altLang="zh-CN" sz="2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𝑅</m:t>
                            </m:r>
                          </m:e>
                          <m:sub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0</m:t>
                            </m:r>
                          </m:sub>
                        </m:sSub>
                      </m:den>
                    </m:f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𝑅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，当A、D点接入电路中时</a:t>
                </a:r>
                <a:r>
                  <a:rPr lang="en-US" altLang="zh-CN" sz="2800" b="0" i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，圆环的等效电阻为</a:t>
                </a:r>
              </a:p>
              <a:p>
                <a:pPr latinLnBrk="1">
                  <a:lnSpc>
                    <a:spcPts val="50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𝑅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3</m:t>
                        </m:r>
                        <m:sSub>
                          <m:sSubPr>
                            <m:ctrlPr>
                              <a:rPr lang="en-US" altLang="zh-CN" sz="2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𝑅</m:t>
                            </m:r>
                          </m:e>
                          <m:sub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0</m:t>
                            </m:r>
                          </m:sub>
                        </m:sSub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⋅</m:t>
                        </m:r>
                        <m:sSub>
                          <m:sSubPr>
                            <m:ctrlPr>
                              <a:rPr lang="en-US" altLang="zh-CN" sz="2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𝑅</m:t>
                            </m:r>
                          </m:e>
                          <m:sub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0</m:t>
                            </m:r>
                          </m:sub>
                        </m:sSub>
                      </m:num>
                      <m:den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3</m:t>
                        </m:r>
                        <m:sSub>
                          <m:sSubPr>
                            <m:ctrlPr>
                              <a:rPr lang="en-US" altLang="zh-CN" sz="2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𝑅</m:t>
                            </m:r>
                          </m:e>
                          <m:sub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0</m:t>
                            </m:r>
                          </m:sub>
                        </m:sSub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+</m:t>
                        </m:r>
                        <m:sSub>
                          <m:sSubPr>
                            <m:ctrlPr>
                              <a:rPr lang="en-US" altLang="zh-CN" sz="2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𝑅</m:t>
                            </m:r>
                          </m:e>
                          <m:sub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0</m:t>
                            </m:r>
                          </m:sub>
                        </m:sSub>
                      </m:den>
                    </m:f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4</m:t>
                        </m:r>
                      </m:den>
                    </m:f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𝑅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，解得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𝑅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3</m:t>
                        </m:r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𝑅</m:t>
                        </m:r>
                      </m:num>
                      <m:den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，故选A。</a:t>
                </a:r>
                <a:endParaRPr lang="en-US" altLang="zh-CN" sz="2800" dirty="0"/>
              </a:p>
            </p:txBody>
          </p:sp>
        </mc:Choice>
        <mc:Fallback xmlns="">
          <p:sp>
            <p:nvSpPr>
              <p:cNvPr id="2" name="QC_6_AS.31_1#ccb05aa68?pid=c4c4b722b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468000"/>
                <a:ext cx="10963656" cy="2672969"/>
              </a:xfrm>
              <a:prstGeom prst="rect">
                <a:avLst/>
              </a:prstGeom>
              <a:blipFill>
                <a:blip r:embed="rId3"/>
                <a:stretch>
                  <a:fillRect l="-2002" b="-251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7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C_6_BD.32_1#ae95117a8?htil=3&amp;pid=c4c4b722b&amp;color=0,0,0&amp;vtp=1&amp;hs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338354" y="486288"/>
            <a:ext cx="3218688" cy="2057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QC_6_BD.32_2#ae95117a8?htil=3&amp;sp=1&amp;pid=c4c4b722b&amp;color=0,0,0&amp;vtp=1&amp;bt=1&amp;bbb=1&amp;hb=1&amp;hs=1"/>
              <p:cNvSpPr/>
              <p:nvPr/>
            </p:nvSpPr>
            <p:spPr>
              <a:xfrm>
                <a:off x="612648" y="468000"/>
                <a:ext cx="7616952" cy="3144457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1" i="0" dirty="0">
                    <a:solidFill>
                      <a:srgbClr val="00ADA3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2.</a:t>
                </a:r>
                <a:r>
                  <a:rPr lang="en-US" altLang="zh-CN" sz="2800" b="0" i="0" dirty="0">
                    <a:solidFill>
                      <a:srgbClr val="00ADA3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（2023福建龙岩月考）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如图所示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，三个定值电</a:t>
                </a: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阻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𝑅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、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𝑅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、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𝑅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的阻值均不相等，在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𝐴</m:t>
                    </m:r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之间接</a:t>
                </a: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一个电源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，在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𝐶</m:t>
                    </m:r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𝐷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之间接一个电流表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，电流表的</a:t>
                </a: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示数为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𝐼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。现将电源、电流表的位置互调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，则电流</a:t>
                </a:r>
              </a:p>
              <a:p>
                <a:pPr latinLnBrk="1">
                  <a:lnSpc>
                    <a:spcPts val="49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表的示数(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endParaRPr lang="en-US" altLang="zh-CN" sz="2800" dirty="0"/>
              </a:p>
            </p:txBody>
          </p:sp>
        </mc:Choice>
        <mc:Fallback xmlns="">
          <p:sp>
            <p:nvSpPr>
              <p:cNvPr id="3" name="QC_6_BD.32_2#ae95117a8?htil=3&amp;sp=1&amp;pid=c4c4b722b&amp;color=0,0,0&amp;vtp=1&amp;bt=1&amp;bbb=1&amp;h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468000"/>
                <a:ext cx="7616952" cy="3144457"/>
              </a:xfrm>
              <a:prstGeom prst="rect">
                <a:avLst/>
              </a:prstGeom>
              <a:blipFill>
                <a:blip r:embed="rId4"/>
                <a:stretch>
                  <a:fillRect l="-2882" r="-2402" b="-67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QC_6_AN.33_1#ae95117a8.bracket?pid=c4c4b722b&amp;color=0,0,0&amp;vpa=15&amp;vtp=1"/>
          <p:cNvSpPr/>
          <p:nvPr/>
        </p:nvSpPr>
        <p:spPr>
          <a:xfrm>
            <a:off x="2312067" y="3045465"/>
            <a:ext cx="515938" cy="56781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endParaRPr lang="en-US" altLang="zh-CN" sz="2800" dirty="0"/>
          </a:p>
        </p:txBody>
      </p:sp>
      <p:sp>
        <p:nvSpPr>
          <p:cNvPr id="5" name="QC_6_BD.34_1#ae95117a8.choices?htil=3&amp;pid=c4c4b722b&amp;color=0,0,0&amp;vtp=1&amp;bbb=1&amp;hs=1"/>
          <p:cNvSpPr/>
          <p:nvPr/>
        </p:nvSpPr>
        <p:spPr>
          <a:xfrm>
            <a:off x="612648" y="3672718"/>
            <a:ext cx="10963656" cy="55365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4900"/>
              </a:lnSpc>
              <a:tabLst>
                <a:tab pos="2636139" algn="l"/>
                <a:tab pos="5234178" algn="l"/>
                <a:tab pos="7832218" algn="l"/>
              </a:tabLst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2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不变</a:t>
            </a:r>
            <a:r>
              <a:rPr lang="en-US" altLang="zh-CN" sz="2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B.</a:t>
            </a:r>
            <a:r>
              <a:rPr lang="en-US" altLang="zh-CN" sz="2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变大</a:t>
            </a:r>
            <a:r>
              <a:rPr lang="en-US" altLang="zh-CN" sz="2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C.</a:t>
            </a:r>
            <a:r>
              <a:rPr lang="en-US" altLang="zh-CN" sz="2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变小</a:t>
            </a:r>
            <a:r>
              <a:rPr lang="en-US" altLang="zh-CN" sz="2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无法确定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8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6_AS.35_1#ae95117a8?pid=c4c4b722b&amp;color=0,0,0&amp;vtp=1&amp;bt=1&amp;bbb=1&amp;hb=1"/>
              <p:cNvSpPr/>
              <p:nvPr/>
            </p:nvSpPr>
            <p:spPr>
              <a:xfrm>
                <a:off x="612648" y="986061"/>
                <a:ext cx="10963656" cy="4885878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1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[解析]</a:t>
                </a:r>
                <a:r>
                  <a:rPr lang="en-US" altLang="zh-CN" sz="2800" b="1" i="0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设电源电压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𝑈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=6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V</m:t>
                    </m:r>
                  </m:oMath>
                </a14:m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𝑅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=3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Ω</m:t>
                    </m:r>
                  </m:oMath>
                </a14:m>
                <a:r>
                  <a:rPr lang="en-US" altLang="zh-CN" sz="2800" b="0" i="0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𝑅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=2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Ω</m:t>
                    </m:r>
                  </m:oMath>
                </a14:m>
                <a:r>
                  <a:rPr lang="en-US" altLang="zh-CN" sz="2800" b="0" i="0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𝑅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=6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Ω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，A、</a:t>
                </a: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 dirty="0" err="1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B间是电源，C、D间是电流表的等效电路如图甲所示，总电阻为</a:t>
                </a:r>
                <a:endParaRPr lang="en-US" altLang="zh-CN" sz="2800" b="0" i="0" dirty="0">
                  <a:solidFill>
                    <a:srgbClr val="FF0000"/>
                  </a:solidFill>
                  <a:latin typeface="Times New Roman" pitchFamily="34" charset="0"/>
                  <a:ea typeface="微软雅黑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ts val="63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𝑅</m:t>
                        </m:r>
                      </m:e>
                      <m:sub>
                        <m:r>
                          <a:rPr lang="en-US" altLang="zh-CN" sz="2800" baseline="-1000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总</m:t>
                        </m:r>
                      </m:sub>
                    </m:sSub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𝑅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𝑅</m:t>
                            </m:r>
                          </m:e>
                          <m:sub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2</m:t>
                            </m:r>
                          </m:sub>
                        </m:sSub>
                        <m:sSub>
                          <m:sSubPr>
                            <m:ctrlPr>
                              <a:rPr lang="en-US" altLang="zh-CN" sz="2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𝑅</m:t>
                            </m:r>
                          </m:e>
                          <m:sub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3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2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𝑅</m:t>
                            </m:r>
                          </m:e>
                          <m:sub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2</m:t>
                            </m:r>
                          </m:sub>
                        </m:sSub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+</m:t>
                        </m:r>
                        <m:sSub>
                          <m:sSubPr>
                            <m:ctrlPr>
                              <a:rPr lang="en-US" altLang="zh-CN" sz="2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𝑅</m:t>
                            </m:r>
                          </m:e>
                          <m:sub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3</m:t>
                            </m:r>
                          </m:sub>
                        </m:sSub>
                      </m:den>
                    </m:f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=4.5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Ω</m:t>
                    </m:r>
                  </m:oMath>
                </a14:m>
                <a:r>
                  <a:rPr lang="en-US" altLang="zh-CN" sz="2800" b="0" i="0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，干路电流为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𝐼</m:t>
                        </m:r>
                      </m:e>
                      <m:sub>
                        <m:r>
                          <a:rPr lang="en-US" altLang="zh-CN" sz="2800" baseline="-1000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总</m:t>
                        </m:r>
                      </m:sub>
                    </m:sSub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𝑈</m:t>
                        </m:r>
                      </m:num>
                      <m:den>
                        <m:sSub>
                          <m:sSubPr>
                            <m:ctrlPr>
                              <a:rPr lang="en-US" altLang="zh-CN" sz="2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𝑅</m:t>
                            </m:r>
                          </m:e>
                          <m:sub>
                            <m:r>
                              <a:rPr lang="en-US" altLang="zh-CN" sz="2800" baseline="-1000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总</m:t>
                            </m:r>
                          </m:sub>
                        </m:sSub>
                      </m:den>
                    </m:f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4</m:t>
                        </m:r>
                      </m:num>
                      <m:den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3</m:t>
                        </m:r>
                      </m:den>
                    </m:f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A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r>
                  <a:rPr lang="en-US" altLang="zh-CN" sz="2800" b="0" i="0" dirty="0" err="1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根据并联分流</a:t>
                </a:r>
                <a:endParaRPr lang="en-US" altLang="zh-CN" sz="2800" b="0" i="0" dirty="0">
                  <a:solidFill>
                    <a:srgbClr val="FF0000"/>
                  </a:solidFill>
                  <a:latin typeface="Times New Roman" pitchFamily="34" charset="0"/>
                  <a:ea typeface="微软雅黑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ts val="7200"/>
                  </a:lnSpc>
                </a:pPr>
                <a:r>
                  <a:rPr lang="en-US" altLang="zh-CN" sz="2800" b="0" i="0" dirty="0" err="1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可知电流表的示数为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𝐼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4</m:t>
                        </m:r>
                      </m:den>
                    </m:f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𝐼</m:t>
                        </m:r>
                      </m:e>
                      <m:sub>
                        <m:r>
                          <a:rPr lang="en-US" altLang="zh-CN" sz="2800" baseline="-1000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总</m:t>
                        </m:r>
                      </m:sub>
                    </m:sSub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3</m:t>
                        </m:r>
                      </m:den>
                    </m:f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A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；</a:t>
                </a:r>
                <a:r>
                  <a:rPr lang="en-US" altLang="zh-CN" sz="2800" b="0" i="0" dirty="0" err="1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A、B间是电流表，C、D间是电</a:t>
                </a:r>
                <a:endParaRPr lang="en-US" altLang="zh-CN" sz="2800" b="0" i="0" dirty="0">
                  <a:solidFill>
                    <a:srgbClr val="FF0000"/>
                  </a:solidFill>
                  <a:latin typeface="Times New Roman" pitchFamily="34" charset="0"/>
                  <a:ea typeface="微软雅黑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ts val="5700"/>
                  </a:lnSpc>
                </a:pPr>
                <a:r>
                  <a:rPr lang="en-US" altLang="zh-CN" sz="2800" b="0" i="0" dirty="0" err="1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源的等效电路如图乙所示，总电阻为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𝑅</m:t>
                        </m:r>
                      </m:e>
                      <m:sub>
                        <m:r>
                          <a:rPr lang="en-US" altLang="zh-CN" sz="2800" baseline="-1000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总</m:t>
                        </m:r>
                      </m:sub>
                    </m:sSub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′=</m:t>
                    </m:r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𝑅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𝑅</m:t>
                            </m:r>
                          </m:e>
                          <m:sub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1</m:t>
                            </m:r>
                          </m:sub>
                        </m:sSub>
                        <m:sSub>
                          <m:sSubPr>
                            <m:ctrlPr>
                              <a:rPr lang="en-US" altLang="zh-CN" sz="2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𝑅</m:t>
                            </m:r>
                          </m:e>
                          <m:sub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2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2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𝑅</m:t>
                            </m:r>
                          </m:e>
                          <m:sub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+</m:t>
                        </m:r>
                        <m:sSub>
                          <m:sSubPr>
                            <m:ctrlPr>
                              <a:rPr lang="en-US" altLang="zh-CN" sz="2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𝑅</m:t>
                            </m:r>
                          </m:e>
                          <m:sub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2</m:t>
                            </m:r>
                          </m:sub>
                        </m:sSub>
                      </m:den>
                    </m:f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36</m:t>
                        </m:r>
                      </m:num>
                      <m:den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5</m:t>
                        </m:r>
                      </m:den>
                    </m:f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Ω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r>
                  <a:rPr lang="en-US" altLang="zh-CN" sz="2800" b="0" i="0" dirty="0" err="1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干路</a:t>
                </a:r>
                <a:endParaRPr lang="en-US" altLang="zh-CN" sz="2800" b="0" i="0" dirty="0">
                  <a:solidFill>
                    <a:srgbClr val="FF0000"/>
                  </a:solidFill>
                  <a:latin typeface="Times New Roman" pitchFamily="34" charset="0"/>
                  <a:ea typeface="微软雅黑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ts val="6400"/>
                  </a:lnSpc>
                </a:pPr>
                <a:r>
                  <a:rPr lang="en-US" altLang="zh-CN" sz="2800" b="0" i="0" dirty="0" err="1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电流为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𝐼</m:t>
                        </m:r>
                      </m:e>
                      <m:sub>
                        <m:r>
                          <a:rPr lang="en-US" altLang="zh-CN" sz="2800" baseline="-1000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总</m:t>
                        </m:r>
                      </m:sub>
                    </m:sSub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′=</m:t>
                    </m:r>
                    <m:f>
                      <m:f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𝑈</m:t>
                        </m:r>
                      </m:num>
                      <m:den>
                        <m:sSub>
                          <m:sSubPr>
                            <m:ctrlPr>
                              <a:rPr lang="en-US" altLang="zh-CN" sz="2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𝑅</m:t>
                            </m:r>
                          </m:e>
                          <m:sub>
                            <m:r>
                              <a:rPr lang="en-US" altLang="zh-CN" sz="2800" baseline="-1000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总</m:t>
                            </m:r>
                          </m:sub>
                        </m:sSub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′</m:t>
                        </m:r>
                      </m:den>
                    </m:f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5</m:t>
                        </m:r>
                      </m:num>
                      <m:den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6</m:t>
                        </m:r>
                      </m:den>
                    </m:f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A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r>
                  <a:rPr lang="en-US" altLang="zh-CN" sz="2800" b="0" i="0" dirty="0" err="1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根据并联分流可知电流表的示数为</a:t>
                </a:r>
                <a:endParaRPr lang="en-US" altLang="zh-CN" sz="2800" b="0" i="0" dirty="0">
                  <a:solidFill>
                    <a:srgbClr val="FF0000"/>
                  </a:solidFill>
                  <a:latin typeface="Times New Roman" pitchFamily="34" charset="0"/>
                  <a:ea typeface="微软雅黑" pitchFamily="34" charset="-122"/>
                  <a:cs typeface="Times New Roman" pitchFamily="34" charset="-120"/>
                </a:endParaRPr>
              </a:p>
            </p:txBody>
          </p:sp>
        </mc:Choice>
        <mc:Fallback>
          <p:sp>
            <p:nvSpPr>
              <p:cNvPr id="2" name="QC_6_AS.35_1#ae95117a8?pid=c4c4b722b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986061"/>
                <a:ext cx="10963656" cy="4885878"/>
              </a:xfrm>
              <a:prstGeom prst="rect">
                <a:avLst/>
              </a:prstGeom>
              <a:blipFill>
                <a:blip r:embed="rId3"/>
                <a:stretch>
                  <a:fillRect l="-2002" r="-55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36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C_6_AS.35_3#ae95117a8?iti=3&amp;htil=1&amp;pid=c4c4b722b&amp;color=0,0,0&amp;vtp=1" descr="preencoded.png">
            <a:extLst>
              <a:ext uri="{FF2B5EF4-FFF2-40B4-BE49-F238E27FC236}">
                <a16:creationId xmlns:a16="http://schemas.microsoft.com/office/drawing/2014/main" id="{B5C3D5D9-E7DD-163D-1E06-1C1B422BAD13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457606" y="2601600"/>
            <a:ext cx="3584448" cy="2432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3" name="QC_6_AS.35_4#ae95117a8?iti=4&amp;htil=1&amp;pid=c4c4b722b&amp;color=0,0,0&amp;vtp=1" descr="preencoded.png">
            <a:extLst>
              <a:ext uri="{FF2B5EF4-FFF2-40B4-BE49-F238E27FC236}">
                <a16:creationId xmlns:a16="http://schemas.microsoft.com/office/drawing/2014/main" id="{A8299910-BD4F-0AAE-348E-2AC52A417697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200038" y="2894208"/>
            <a:ext cx="3054096" cy="21396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4" name="QC_6_AS.35_5#ae95117a8?iti=3&amp;htil=1&amp;pid=c4c4b722b&amp;color=0,0,0&amp;vtp=1">
            <a:extLst>
              <a:ext uri="{FF2B5EF4-FFF2-40B4-BE49-F238E27FC236}">
                <a16:creationId xmlns:a16="http://schemas.microsoft.com/office/drawing/2014/main" id="{9AB4792B-4920-D192-DF25-EF3A677CAEB7}"/>
              </a:ext>
            </a:extLst>
          </p:cNvPr>
          <p:cNvSpPr/>
          <p:nvPr/>
        </p:nvSpPr>
        <p:spPr>
          <a:xfrm>
            <a:off x="3031549" y="5160904"/>
            <a:ext cx="436562" cy="57194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ct val="150000"/>
              </a:lnSpc>
            </a:pPr>
            <a:r>
              <a:rPr lang="en-US" altLang="zh-CN" sz="2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甲</a:t>
            </a:r>
            <a:endParaRPr lang="en-US" altLang="zh-CN" sz="2800" dirty="0"/>
          </a:p>
        </p:txBody>
      </p:sp>
      <p:sp>
        <p:nvSpPr>
          <p:cNvPr id="5" name="QC_6_AS.35_6#ae95117a8?iti=4&amp;htil=1&amp;pid=c4c4b722b&amp;color=0,0,0&amp;vtp=1">
            <a:extLst>
              <a:ext uri="{FF2B5EF4-FFF2-40B4-BE49-F238E27FC236}">
                <a16:creationId xmlns:a16="http://schemas.microsoft.com/office/drawing/2014/main" id="{685FCB66-57D3-AF5B-1E07-91048C1569B2}"/>
              </a:ext>
            </a:extLst>
          </p:cNvPr>
          <p:cNvSpPr/>
          <p:nvPr/>
        </p:nvSpPr>
        <p:spPr>
          <a:xfrm>
            <a:off x="8508805" y="5160904"/>
            <a:ext cx="436562" cy="57194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ct val="150000"/>
              </a:lnSpc>
            </a:pPr>
            <a:r>
              <a:rPr lang="en-US" altLang="zh-CN" sz="2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乙</a:t>
            </a:r>
            <a:endParaRPr lang="en-US" altLang="zh-CN" sz="28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QC_6_AS.35_1#ae95117a8?pid=c4c4b722b&amp;color=0,0,0&amp;vtp=1&amp;bt=1&amp;bbb=1&amp;hb=1">
                <a:extLst>
                  <a:ext uri="{FF2B5EF4-FFF2-40B4-BE49-F238E27FC236}">
                    <a16:creationId xmlns:a16="http://schemas.microsoft.com/office/drawing/2014/main" id="{B443CCDA-8002-9463-0C08-8C9C21B68C7E}"/>
                  </a:ext>
                </a:extLst>
              </p:cNvPr>
              <p:cNvSpPr/>
              <p:nvPr/>
            </p:nvSpPr>
            <p:spPr>
              <a:xfrm>
                <a:off x="612648" y="468001"/>
                <a:ext cx="10963656" cy="181137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7200"/>
                  </a:lnSpc>
                </a:pP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𝐼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′=</m:t>
                    </m:r>
                    <m:f>
                      <m:f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5</m:t>
                        </m:r>
                      </m:den>
                    </m:f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𝐼</m:t>
                        </m:r>
                      </m:e>
                      <m:sub>
                        <m:r>
                          <a:rPr lang="en-US" altLang="zh-CN" sz="2800" baseline="-1000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总</m:t>
                        </m:r>
                      </m:sub>
                    </m:sSub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′=</m:t>
                    </m:r>
                    <m:f>
                      <m:f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3</m:t>
                        </m:r>
                      </m:den>
                    </m:f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A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r>
                  <a:rPr lang="en-US" altLang="zh-CN" sz="2800" b="0" i="0" dirty="0" err="1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所以将电源、电流表的位置互调之后，电流表的示数</a:t>
                </a:r>
                <a:endParaRPr lang="en-US" altLang="zh-CN" sz="2800" b="0" i="0" dirty="0">
                  <a:solidFill>
                    <a:srgbClr val="FF0000"/>
                  </a:solidFill>
                  <a:latin typeface="Times New Roman" pitchFamily="34" charset="0"/>
                  <a:ea typeface="微软雅黑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ts val="5000"/>
                  </a:lnSpc>
                </a:pPr>
                <a:r>
                  <a:rPr lang="en-US" altLang="zh-CN" sz="2800" b="0" i="0" dirty="0" err="1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不变。故选A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</a:t>
                </a:r>
                <a:endParaRPr lang="en-US" altLang="zh-CN" sz="2800" dirty="0"/>
              </a:p>
            </p:txBody>
          </p:sp>
        </mc:Choice>
        <mc:Fallback>
          <p:sp>
            <p:nvSpPr>
              <p:cNvPr id="6" name="QC_6_AS.35_1#ae95117a8?pid=c4c4b722b&amp;color=0,0,0&amp;vtp=1&amp;bt=1&amp;bbb=1&amp;hb=1">
                <a:extLst>
                  <a:ext uri="{FF2B5EF4-FFF2-40B4-BE49-F238E27FC236}">
                    <a16:creationId xmlns:a16="http://schemas.microsoft.com/office/drawing/2014/main" id="{B443CCDA-8002-9463-0C08-8C9C21B68C7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468001"/>
                <a:ext cx="10963656" cy="1811374"/>
              </a:xfrm>
              <a:prstGeom prst="rect">
                <a:avLst/>
              </a:prstGeom>
              <a:blipFill>
                <a:blip r:embed="rId4"/>
                <a:stretch>
                  <a:fillRect l="-2002" r="-89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194928627"/>
      </p:ext>
    </p:extLst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5" grpId="0" build="p" animBg="1"/>
      <p:bldP spid="6" grpId="0" build="p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#e365318c5.fixed?pid=d9ee9fd81&amp;color=0,173,163&amp;vtp=1&amp;bbb=1"/>
          <p:cNvSpPr/>
          <p:nvPr/>
        </p:nvSpPr>
        <p:spPr>
          <a:xfrm>
            <a:off x="877824" y="2660904"/>
            <a:ext cx="10552176" cy="72237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 latinLnBrk="1">
              <a:lnSpc>
                <a:spcPts val="5000"/>
              </a:lnSpc>
            </a:pPr>
            <a:r>
              <a:rPr lang="en-US" altLang="zh-CN" sz="4000" b="1" i="0" dirty="0">
                <a:solidFill>
                  <a:srgbClr val="00ADA3"/>
                </a:solidFill>
                <a:latin typeface="Times New Roman" pitchFamily="34" charset="0"/>
                <a:ea typeface="Microsoft Yahei" pitchFamily="34" charset="-122"/>
                <a:cs typeface="Times New Roman" pitchFamily="34" charset="-120"/>
              </a:rPr>
              <a:t>第十一章</a:t>
            </a:r>
            <a:r>
              <a:rPr lang="en-US" altLang="zh-CN" sz="4000" b="1" i="0" dirty="0">
                <a:solidFill>
                  <a:srgbClr val="00ADA3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4000" b="1" i="0" dirty="0">
                <a:solidFill>
                  <a:srgbClr val="00ADA3"/>
                </a:solidFill>
                <a:latin typeface="Times New Roman" pitchFamily="34" charset="0"/>
                <a:ea typeface="Microsoft Yahei" pitchFamily="34" charset="-122"/>
                <a:cs typeface="Times New Roman" pitchFamily="34" charset="-120"/>
              </a:rPr>
              <a:t>电路及其应用</a:t>
            </a:r>
            <a:endParaRPr lang="en-US" altLang="zh-CN" sz="4000" dirty="0"/>
          </a:p>
        </p:txBody>
      </p:sp>
      <p:sp>
        <p:nvSpPr>
          <p:cNvPr id="3" name="C_2#e365318c5"/>
          <p:cNvSpPr/>
          <p:nvPr/>
        </p:nvSpPr>
        <p:spPr>
          <a:xfrm>
            <a:off x="877824" y="3419856"/>
            <a:ext cx="8997696" cy="9144"/>
          </a:xfrm>
          <a:prstGeom prst="line">
            <a:avLst/>
          </a:prstGeom>
          <a:noFill/>
          <a:ln w="28575">
            <a:solidFill>
              <a:srgbClr val="00ADA3"/>
            </a:solidFill>
            <a:prstDash val="soli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" name="C_2#e365318c5.fixed?pid=d9ee9fd81&amp;color=0,173,163&amp;vtp=1&amp;bbb=1"/>
          <p:cNvSpPr/>
          <p:nvPr/>
        </p:nvSpPr>
        <p:spPr>
          <a:xfrm>
            <a:off x="877824" y="3493008"/>
            <a:ext cx="10552176" cy="61264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 latinLnBrk="1">
              <a:lnSpc>
                <a:spcPts val="4200"/>
              </a:lnSpc>
            </a:pPr>
            <a:r>
              <a:rPr lang="en-US" altLang="zh-CN" sz="3400" b="0" i="0" dirty="0">
                <a:solidFill>
                  <a:srgbClr val="00ADA3"/>
                </a:solidFill>
                <a:latin typeface="Times New Roman" pitchFamily="34" charset="0"/>
                <a:ea typeface="Microsoft Yahei" pitchFamily="34" charset="-122"/>
                <a:cs typeface="Times New Roman" pitchFamily="34" charset="-120"/>
              </a:rPr>
              <a:t>第4节</a:t>
            </a:r>
            <a:r>
              <a:rPr lang="en-US" altLang="zh-CN" sz="3400" b="0" i="0" dirty="0">
                <a:solidFill>
                  <a:srgbClr val="00ADA3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3400" b="0" i="0" dirty="0">
                <a:solidFill>
                  <a:srgbClr val="00ADA3"/>
                </a:solidFill>
                <a:latin typeface="Times New Roman" pitchFamily="34" charset="0"/>
                <a:ea typeface="Microsoft Yahei" pitchFamily="34" charset="-122"/>
                <a:cs typeface="Times New Roman" pitchFamily="34" charset="-120"/>
              </a:rPr>
              <a:t>串联电路和并联电路</a:t>
            </a:r>
            <a:endParaRPr lang="en-US" altLang="zh-CN" sz="3380" dirty="0"/>
          </a:p>
        </p:txBody>
      </p:sp>
    </p:spTree>
  </p:cSld>
  <p:clrMapOvr>
    <a:masterClrMapping/>
  </p:clrMapOvr>
  <p:transition>
    <p:split dir="in"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9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c3738d0c5.fixed?pid=e365318c5&amp;color=0,173,163&amp;vtp=1&amp;bbb=1"/>
          <p:cNvSpPr/>
          <p:nvPr/>
        </p:nvSpPr>
        <p:spPr>
          <a:xfrm>
            <a:off x="1417320" y="2267712"/>
            <a:ext cx="9363456" cy="1115568"/>
          </a:xfrm>
          <a:prstGeom prst="rect">
            <a:avLst/>
          </a:prstGeom>
          <a:noFill/>
          <a:ln/>
        </p:spPr>
        <p:txBody>
          <a:bodyPr wrap="none" lIns="0" tIns="0" rIns="0" bIns="0" rtlCol="0" anchor="b"/>
          <a:lstStyle/>
          <a:p>
            <a:pPr algn="ctr" latinLnBrk="1">
              <a:lnSpc>
                <a:spcPts val="5000"/>
              </a:lnSpc>
            </a:pPr>
            <a:r>
              <a:rPr lang="en-US" altLang="zh-CN" sz="4000" b="1" i="0" dirty="0">
                <a:solidFill>
                  <a:srgbClr val="00ADA3"/>
                </a:solidFill>
                <a:latin typeface="Times New Roman" pitchFamily="34" charset="0"/>
                <a:ea typeface="Microsoft Yahei" pitchFamily="34" charset="-122"/>
                <a:cs typeface="Times New Roman" pitchFamily="34" charset="-120"/>
              </a:rPr>
              <a:t>任务学习二</a:t>
            </a:r>
            <a:r>
              <a:rPr lang="en-US" altLang="zh-CN" sz="4000" b="1" i="0" dirty="0">
                <a:solidFill>
                  <a:srgbClr val="00ADA3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4000" b="1" i="0" dirty="0">
                <a:solidFill>
                  <a:srgbClr val="00ADA3"/>
                </a:solidFill>
                <a:latin typeface="Times New Roman" pitchFamily="34" charset="0"/>
                <a:ea typeface="Microsoft Yahei" pitchFamily="34" charset="-122"/>
                <a:cs typeface="Times New Roman" pitchFamily="34" charset="-120"/>
              </a:rPr>
              <a:t>电压表和电流表的电路结构</a:t>
            </a:r>
            <a:endParaRPr lang="en-US" altLang="zh-CN" sz="4000" dirty="0"/>
          </a:p>
        </p:txBody>
      </p:sp>
      <p:sp>
        <p:nvSpPr>
          <p:cNvPr id="3" name="C_3#c3738d0c5"/>
          <p:cNvSpPr/>
          <p:nvPr/>
        </p:nvSpPr>
        <p:spPr>
          <a:xfrm>
            <a:off x="1618488" y="3419856"/>
            <a:ext cx="8961120" cy="9144"/>
          </a:xfrm>
          <a:prstGeom prst="line">
            <a:avLst/>
          </a:prstGeom>
          <a:noFill/>
          <a:ln w="28575">
            <a:solidFill>
              <a:srgbClr val="00ADA3"/>
            </a:solidFill>
            <a:prstDash val="solid"/>
          </a:ln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ransition>
    <p:split dir="in"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0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O_4_BD.36_1#c03f16b47?htil=5&amp;pid=c3738d0c5&amp;color=0,0,0&amp;vtp=1&amp;hs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845552" y="468000"/>
            <a:ext cx="2942512" cy="18263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3" name="QO_4_BD.36_2#c03f16b47?htil=5&amp;pid=c3738d0c5&amp;color=0,0,0&amp;vtp=1&amp;bt=1&amp;bbb=1&amp;hb=1&amp;hs=1"/>
          <p:cNvSpPr/>
          <p:nvPr/>
        </p:nvSpPr>
        <p:spPr>
          <a:xfrm>
            <a:off x="612648" y="480699"/>
            <a:ext cx="7123176" cy="186321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如图所示为学生实验室常用的电压表和电流表，</a:t>
            </a: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仔细观察每个表的表头都有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2套刻度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，即每个</a:t>
            </a:r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表都有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2个量程。同一个表怎么能有多个量程？</a:t>
            </a:r>
            <a:endParaRPr lang="en-US" altLang="zh-CN" sz="2800" dirty="0"/>
          </a:p>
        </p:txBody>
      </p:sp>
      <p:sp>
        <p:nvSpPr>
          <p:cNvPr id="4" name="QO_4_AN.37_1#c03f16b47?pid=c3738d0c5&amp;color=0,0,0&amp;vtp=1&amp;bbb=1&amp;hb=1&amp;hs=1"/>
          <p:cNvSpPr/>
          <p:nvPr/>
        </p:nvSpPr>
        <p:spPr>
          <a:xfrm>
            <a:off x="612648" y="2400939"/>
            <a:ext cx="10963656" cy="121583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[答案]</a:t>
            </a:r>
            <a:r>
              <a:rPr lang="en-US" altLang="zh-CN" sz="28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同一个表，通过串联、并联不同的电阻，</a:t>
            </a:r>
            <a:r>
              <a:rPr lang="en-US" altLang="zh-CN" sz="2800" b="0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可以改变整体的电压、</a:t>
            </a:r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电流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，从而实现多个量程。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1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e8d880531?pid=c3738d0c5&amp;color=0,0,0&amp;vtp=1&amp;bt=1&amp;bbb=1"/>
          <p:cNvSpPr/>
          <p:nvPr/>
        </p:nvSpPr>
        <p:spPr>
          <a:xfrm>
            <a:off x="612648" y="466344"/>
            <a:ext cx="10963656" cy="10779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5600"/>
              </a:lnSpc>
            </a:pPr>
            <a:r>
              <a:rPr lang="en-US" altLang="zh-CN" sz="3200" b="1" i="0" dirty="0">
                <a:solidFill>
                  <a:srgbClr val="000000"/>
                </a:solidFill>
                <a:latin typeface="Times New Roman" pitchFamily="34" charset="0"/>
                <a:ea typeface="Microsoft Yahei" pitchFamily="34" charset="-122"/>
                <a:cs typeface="Times New Roman" pitchFamily="34" charset="-120"/>
              </a:rPr>
              <a:t>新知梳理</a:t>
            </a:r>
            <a:endParaRPr lang="en-US" altLang="zh-CN" sz="32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P_5_BD#eda7c3643?sp=1&amp;pid=e8d880531&amp;color=0,0,0&amp;vtp=1&amp;bbb=1"/>
              <p:cNvSpPr/>
              <p:nvPr/>
            </p:nvSpPr>
            <p:spPr>
              <a:xfrm>
                <a:off x="612648" y="1189707"/>
                <a:ext cx="10963656" cy="567817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000"/>
                  </a:lnSpc>
                </a:pPr>
                <a:r>
                  <a:rPr lang="en-US" altLang="zh-CN" sz="2800" b="1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1.小量程电流表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G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1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（表头）的三个参量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：</a:t>
                </a:r>
                <a:endParaRPr lang="en-US" altLang="zh-CN" sz="2800" dirty="0"/>
              </a:p>
            </p:txBody>
          </p:sp>
        </mc:Choice>
        <mc:Fallback xmlns="">
          <p:sp>
            <p:nvSpPr>
              <p:cNvPr id="3" name="P_5_BD#eda7c3643?sp=1&amp;pid=e8d880531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1189707"/>
                <a:ext cx="10963656" cy="567817"/>
              </a:xfrm>
              <a:prstGeom prst="rect">
                <a:avLst/>
              </a:prstGeom>
              <a:blipFill>
                <a:blip r:embed="rId3"/>
                <a:stretch>
                  <a:fillRect l="-2002" b="-3763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_5_BD#eda7c3643?pid=e8d880531&amp;color=0,0,0&amp;vip=16#19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660904" y="1885950"/>
            <a:ext cx="6876288" cy="2551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6" name="P_5_WB.38_1#eda7c3643.white_block?pid=e8d880531&amp;color=0,0,0&amp;vpa=16&amp;vtp=1"/>
          <p:cNvSpPr/>
          <p:nvPr/>
        </p:nvSpPr>
        <p:spPr>
          <a:xfrm>
            <a:off x="5760720" y="1881875"/>
            <a:ext cx="649224" cy="320040"/>
          </a:xfrm>
          <a:prstGeom prst="rect">
            <a:avLst/>
          </a:prstGeom>
          <a:solidFill>
            <a:srgbClr val="FFFFFF"/>
          </a:solidFill>
          <a:ln w="12700">
            <a:solidFill>
              <a:srgbClr val="FFFFFF"/>
            </a:solidFill>
            <a:prstDash val="solid"/>
          </a:ln>
        </p:spPr>
        <p:txBody>
          <a:bodyPr wrap="square"/>
          <a:lstStyle/>
          <a:p>
            <a:endParaRPr lang="zh-CN" altLang="en-US"/>
          </a:p>
        </p:txBody>
      </p:sp>
      <p:sp>
        <p:nvSpPr>
          <p:cNvPr id="7" name="P_5_WB.39_1#eda7c3643.white_block?pid=e8d880531&amp;color=0,0,0&amp;vpa=17&amp;vtp=1"/>
          <p:cNvSpPr/>
          <p:nvPr/>
        </p:nvSpPr>
        <p:spPr>
          <a:xfrm>
            <a:off x="7799832" y="2379726"/>
            <a:ext cx="1316736" cy="420624"/>
          </a:xfrm>
          <a:prstGeom prst="rect">
            <a:avLst/>
          </a:prstGeom>
          <a:solidFill>
            <a:srgbClr val="FFFFFF"/>
          </a:solidFill>
          <a:ln w="12700">
            <a:solidFill>
              <a:srgbClr val="FFFFFF"/>
            </a:solidFill>
            <a:prstDash val="solid"/>
          </a:ln>
        </p:spPr>
        <p:txBody>
          <a:bodyPr wrap="square"/>
          <a:lstStyle/>
          <a:p>
            <a:endParaRPr lang="zh-CN" altLang="en-US"/>
          </a:p>
        </p:txBody>
      </p:sp>
      <p:sp>
        <p:nvSpPr>
          <p:cNvPr id="8" name="P_5_WB.40_1#eda7c3643.white_block?pid=e8d880531&amp;color=0,0,0&amp;vpa=18&amp;vtp=1"/>
          <p:cNvSpPr/>
          <p:nvPr/>
        </p:nvSpPr>
        <p:spPr>
          <a:xfrm>
            <a:off x="7626096" y="3161538"/>
            <a:ext cx="1234440" cy="420624"/>
          </a:xfrm>
          <a:prstGeom prst="rect">
            <a:avLst/>
          </a:prstGeom>
          <a:solidFill>
            <a:srgbClr val="FFFFFF"/>
          </a:solidFill>
          <a:ln w="12700">
            <a:solidFill>
              <a:srgbClr val="FFFFFF"/>
            </a:solidFill>
            <a:prstDash val="solid"/>
          </a:ln>
        </p:spPr>
        <p:txBody>
          <a:bodyPr wrap="square"/>
          <a:lstStyle/>
          <a:p>
            <a:endParaRPr lang="zh-CN" altLang="en-US"/>
          </a:p>
        </p:txBody>
      </p:sp>
      <p:sp>
        <p:nvSpPr>
          <p:cNvPr id="9" name="P_5_WB.41_1#eda7c3643.white_block?pid=e8d880531&amp;color=0,0,0&amp;vpa=19&amp;vtp=1"/>
          <p:cNvSpPr/>
          <p:nvPr/>
        </p:nvSpPr>
        <p:spPr>
          <a:xfrm>
            <a:off x="6830568" y="3906774"/>
            <a:ext cx="512064" cy="438912"/>
          </a:xfrm>
          <a:prstGeom prst="rect">
            <a:avLst/>
          </a:prstGeom>
          <a:solidFill>
            <a:srgbClr val="FFFFFF"/>
          </a:solidFill>
          <a:ln w="12700">
            <a:solidFill>
              <a:srgbClr val="FFFFFF"/>
            </a:solidFill>
            <a:prstDash val="solid"/>
          </a:ln>
        </p:spPr>
        <p:txBody>
          <a:bodyPr wrap="square"/>
          <a:lstStyle/>
          <a:p>
            <a:endParaRPr lang="zh-CN" altLang="en-US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xit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3"/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14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xit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1"/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22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xit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9"/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30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animBg="1"/>
      <p:bldP spid="7" grpId="0" build="p" animBg="1"/>
      <p:bldP spid="8" grpId="0" build="p" animBg="1"/>
      <p:bldP spid="9" grpId="0" build="p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2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5_BD#eda7c3643?sp=1&amp;pid=e8d880531&amp;color=0,0,0&amp;vtp=1&amp;bt=1&amp;bbb=1"/>
          <p:cNvSpPr/>
          <p:nvPr/>
        </p:nvSpPr>
        <p:spPr>
          <a:xfrm>
            <a:off x="612648" y="468000"/>
            <a:ext cx="10963656" cy="120135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2.</a:t>
            </a:r>
            <a:r>
              <a:rPr lang="en-US" altLang="zh-CN" sz="2800" b="1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电表改装原理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：</a:t>
            </a:r>
          </a:p>
          <a:p>
            <a:pPr marL="0" marR="0" lvl="0" indent="0" algn="l" defTabSz="914400" rtl="0" eaLnBrk="1" fontAlgn="auto" latinLnBrk="1" hangingPunct="1">
              <a:lnSpc>
                <a:spcPts val="49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（1）电压表改装：将表头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一个较大电阻，如图甲所示。</a:t>
            </a:r>
            <a:endParaRPr lang="en-US" altLang="zh-CN" sz="2800" dirty="0"/>
          </a:p>
        </p:txBody>
      </p:sp>
      <p:pic>
        <p:nvPicPr>
          <p:cNvPr id="4" name="P_5_BD#eda7c3643?iti=5&amp;pid=e8d880531&amp;color=0,0,0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557016" y="1798326"/>
            <a:ext cx="5084064" cy="7406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5" name="P_5_BD#eda7c3643?iti=5&amp;pid=e8d880531&amp;color=0,0,0&amp;vtp=1"/>
          <p:cNvSpPr/>
          <p:nvPr/>
        </p:nvSpPr>
        <p:spPr>
          <a:xfrm>
            <a:off x="5880767" y="2665990"/>
            <a:ext cx="436562" cy="99568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ct val="150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甲</a:t>
            </a:r>
            <a:endParaRPr lang="en-US" altLang="zh-CN" sz="2800" dirty="0"/>
          </a:p>
        </p:txBody>
      </p:sp>
      <p:sp>
        <p:nvSpPr>
          <p:cNvPr id="6" name="P_5_BD#eda7c3643?sp=1&amp;pid=e8d880531&amp;color=0,0,0&amp;vtp=1&amp;bbb=1"/>
          <p:cNvSpPr/>
          <p:nvPr/>
        </p:nvSpPr>
        <p:spPr>
          <a:xfrm>
            <a:off x="612648" y="3311404"/>
            <a:ext cx="10963656" cy="55365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9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（2）电流表改装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：将表头</a:t>
            </a:r>
            <a:r>
              <a:rPr lang="en-US" altLang="zh-CN" sz="28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一个较小电阻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，如图乙所示。</a:t>
            </a:r>
            <a:endParaRPr lang="en-US" altLang="zh-CN" sz="2800" dirty="0"/>
          </a:p>
        </p:txBody>
      </p:sp>
      <p:pic>
        <p:nvPicPr>
          <p:cNvPr id="7" name="P_5_BD#eda7c3643?iti=6&amp;pid=e8d880531&amp;color=0,0,0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64992" y="3994791"/>
            <a:ext cx="5468112" cy="1353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9" name="P_5_AN.42_1#eda7c3643.blank?pid=e8d880531&amp;color=0,0,0&amp;vpa=20&amp;vtp=1&amp;bbb=1"/>
          <p:cNvSpPr/>
          <p:nvPr/>
        </p:nvSpPr>
        <p:spPr>
          <a:xfrm>
            <a:off x="4712366" y="1064265"/>
            <a:ext cx="973138" cy="55365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串联</a:t>
            </a:r>
            <a:endParaRPr lang="en-US" altLang="zh-CN" sz="2800" dirty="0"/>
          </a:p>
        </p:txBody>
      </p:sp>
      <p:sp>
        <p:nvSpPr>
          <p:cNvPr id="10" name="P_5_AN.43_1#eda7c3643.blank?pid=e8d880531&amp;color=0,0,0&amp;vpa=21&amp;vtp=1&amp;bbb=1"/>
          <p:cNvSpPr/>
          <p:nvPr/>
        </p:nvSpPr>
        <p:spPr>
          <a:xfrm>
            <a:off x="4712366" y="3259969"/>
            <a:ext cx="973138" cy="55365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并联</a:t>
            </a:r>
            <a:endParaRPr lang="en-US" altLang="zh-CN" sz="2800" dirty="0"/>
          </a:p>
        </p:txBody>
      </p:sp>
      <p:sp>
        <p:nvSpPr>
          <p:cNvPr id="11" name="P_5_BD#eda7c3643?iti=6&amp;pid=e8d880531&amp;color=0,0,0&amp;vtp=1">
            <a:extLst>
              <a:ext uri="{FF2B5EF4-FFF2-40B4-BE49-F238E27FC236}">
                <a16:creationId xmlns:a16="http://schemas.microsoft.com/office/drawing/2014/main" id="{3011F416-083F-44E6-947E-57DE5C73B212}"/>
              </a:ext>
            </a:extLst>
          </p:cNvPr>
          <p:cNvSpPr/>
          <p:nvPr/>
        </p:nvSpPr>
        <p:spPr>
          <a:xfrm>
            <a:off x="5880767" y="5475103"/>
            <a:ext cx="436562" cy="99568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ct val="150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乙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 animBg="1"/>
      <p:bldP spid="10" grpId="0" build="p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3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fb9b27a87?pid=e8d880531&amp;color=0,0,0&amp;vtp=1&amp;bt=1&amp;bbb=1"/>
          <p:cNvSpPr/>
          <p:nvPr/>
        </p:nvSpPr>
        <p:spPr>
          <a:xfrm>
            <a:off x="612648" y="468000"/>
            <a:ext cx="10963656" cy="1041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5300"/>
              </a:lnSpc>
            </a:pPr>
            <a:r>
              <a:rPr lang="en-US" altLang="zh-CN" sz="3000" b="1" i="0" dirty="0">
                <a:solidFill>
                  <a:srgbClr val="000000"/>
                </a:solidFill>
                <a:latin typeface="Times New Roman" pitchFamily="34" charset="0"/>
                <a:ea typeface="Microsoft Yahei" pitchFamily="34" charset="-122"/>
                <a:cs typeface="Times New Roman" pitchFamily="34" charset="-120"/>
              </a:rPr>
              <a:t>思考交流</a:t>
            </a:r>
            <a:endParaRPr lang="en-US" altLang="zh-CN" sz="3000" dirty="0"/>
          </a:p>
        </p:txBody>
      </p:sp>
      <p:sp>
        <p:nvSpPr>
          <p:cNvPr id="3" name="QO_6_BD.44_1#410dd1b34?pid=fb9b27a87&amp;color=0,0,0&amp;vtp=1&amp;bbb=1"/>
          <p:cNvSpPr/>
          <p:nvPr/>
        </p:nvSpPr>
        <p:spPr>
          <a:xfrm>
            <a:off x="612648" y="1153863"/>
            <a:ext cx="10963656" cy="56781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判断下列说法正误。</a:t>
            </a:r>
            <a:endParaRPr lang="en-US" altLang="zh-CN" sz="2800" dirty="0"/>
          </a:p>
        </p:txBody>
      </p:sp>
      <p:sp>
        <p:nvSpPr>
          <p:cNvPr id="4" name="QT_7_BD.45_1#abf391d42?pid=410dd1b34&amp;color=0,0,0&amp;vtp=1&amp;bbb=1"/>
          <p:cNvSpPr/>
          <p:nvPr/>
        </p:nvSpPr>
        <p:spPr>
          <a:xfrm>
            <a:off x="612648" y="1793054"/>
            <a:ext cx="10963656" cy="55365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900"/>
              </a:lnSpc>
            </a:pPr>
            <a:r>
              <a:rPr lang="en-US" altLang="zh-CN" sz="2800" b="0" i="0" dirty="0">
                <a:solidFill>
                  <a:srgbClr val="00ADA3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（1）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电压表中串联电阻的作用是分去一部分电流。</a:t>
            </a:r>
            <a:r>
              <a:rPr lang="en-US" altLang="zh-CN" sz="2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(</a:t>
            </a:r>
            <a:r>
              <a:rPr lang="en-US" altLang="zh-CN" sz="2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)</a:t>
            </a:r>
            <a:r>
              <a:rPr lang="en-US" altLang="zh-CN" sz="2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2800" dirty="0"/>
          </a:p>
        </p:txBody>
      </p:sp>
      <p:sp>
        <p:nvSpPr>
          <p:cNvPr id="5" name="QT_7_AN.46_1#abf391d42.bracket?pid=410dd1b34&amp;color=0,0,0&amp;vpa=22&amp;vtp=1"/>
          <p:cNvSpPr/>
          <p:nvPr/>
        </p:nvSpPr>
        <p:spPr>
          <a:xfrm>
            <a:off x="8890667" y="1779719"/>
            <a:ext cx="615950" cy="55365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×</a:t>
            </a:r>
            <a:endParaRPr lang="en-US" altLang="zh-CN" sz="2800" dirty="0"/>
          </a:p>
        </p:txBody>
      </p:sp>
      <p:sp>
        <p:nvSpPr>
          <p:cNvPr id="6" name="QT_7_AS.47_1#abf391d42?pid=410dd1b34&amp;color=0,0,0&amp;vtp=1&amp;bbb=1"/>
          <p:cNvSpPr/>
          <p:nvPr/>
        </p:nvSpPr>
        <p:spPr>
          <a:xfrm>
            <a:off x="612648" y="2414274"/>
            <a:ext cx="10963656" cy="55365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电压表中串联电阻的作用是分担一部分电压。</a:t>
            </a:r>
            <a:endParaRPr lang="en-US" altLang="zh-CN" sz="2800" dirty="0"/>
          </a:p>
        </p:txBody>
      </p:sp>
      <p:sp>
        <p:nvSpPr>
          <p:cNvPr id="7" name="QT_7_BD.48_1#211bc0d91?pid=410dd1b34&amp;color=0,0,0&amp;vtp=1&amp;bbb=1"/>
          <p:cNvSpPr/>
          <p:nvPr/>
        </p:nvSpPr>
        <p:spPr>
          <a:xfrm>
            <a:off x="612648" y="3036384"/>
            <a:ext cx="10963656" cy="55365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900"/>
              </a:lnSpc>
            </a:pPr>
            <a:r>
              <a:rPr lang="en-US" altLang="zh-CN" sz="2800" b="0" i="0" dirty="0">
                <a:solidFill>
                  <a:srgbClr val="00ADA3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（2）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电流表中并联电阻的作用是分去一部分电压。</a:t>
            </a:r>
            <a:r>
              <a:rPr lang="en-US" altLang="zh-CN" sz="2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(</a:t>
            </a:r>
            <a:r>
              <a:rPr lang="en-US" altLang="zh-CN" sz="2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)</a:t>
            </a:r>
            <a:r>
              <a:rPr lang="en-US" altLang="zh-CN" sz="2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2800" dirty="0"/>
          </a:p>
        </p:txBody>
      </p:sp>
      <p:sp>
        <p:nvSpPr>
          <p:cNvPr id="8" name="QT_7_AN.49_1#211bc0d91.bracket?pid=410dd1b34&amp;color=0,0,0&amp;vpa=23&amp;vtp=1"/>
          <p:cNvSpPr/>
          <p:nvPr/>
        </p:nvSpPr>
        <p:spPr>
          <a:xfrm>
            <a:off x="8890667" y="3023049"/>
            <a:ext cx="615950" cy="55365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×</a:t>
            </a:r>
            <a:endParaRPr lang="en-US" altLang="zh-CN" sz="2800" dirty="0"/>
          </a:p>
        </p:txBody>
      </p:sp>
      <p:sp>
        <p:nvSpPr>
          <p:cNvPr id="9" name="QT_7_AS.50_1#211bc0d91?pid=410dd1b34&amp;color=0,0,0&amp;vtp=1&amp;bbb=1"/>
          <p:cNvSpPr/>
          <p:nvPr/>
        </p:nvSpPr>
        <p:spPr>
          <a:xfrm>
            <a:off x="612648" y="3657604"/>
            <a:ext cx="10963656" cy="55365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电流表中并联电阻的作用是分去一部分电流。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  <p:bldP spid="6" grpId="0" build="p" animBg="1"/>
      <p:bldP spid="8" grpId="0" build="p" animBg="1"/>
      <p:bldP spid="9" grpId="0" build="p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4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O_6_BD.51_1#28a4a3250?pid=fb9b27a87&amp;color=0,0,0&amp;vtp=1&amp;bt=1&amp;bbb=1"/>
              <p:cNvSpPr/>
              <p:nvPr/>
            </p:nvSpPr>
            <p:spPr>
              <a:xfrm>
                <a:off x="612648" y="468000"/>
                <a:ext cx="10963656" cy="567817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000"/>
                  </a:lnSpc>
                </a:pPr>
                <a:r>
                  <a:rPr lang="en-US" altLang="zh-CN" sz="2800" b="1" i="0" dirty="0">
                    <a:solidFill>
                      <a:srgbClr val="00ADA3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2</a:t>
                </a:r>
                <a:r>
                  <a:rPr lang="en-US" altLang="zh-CN" sz="2800" b="1" i="0" spc="-100" dirty="0">
                    <a:solidFill>
                      <a:srgbClr val="00ADA3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2800" b="0" i="0" spc="-10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若将电阻</a:t>
                </a:r>
                <a14:m>
                  <m:oMath xmlns:m="http://schemas.openxmlformats.org/officeDocument/2006/math">
                    <m:r>
                      <a:rPr lang="en-US" altLang="zh-CN" sz="2800" b="0" i="0" spc="-10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𝑅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 spc="-10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串联到表头上改装成电压表，表头的满偏电压是否发生改变？</a:t>
                </a:r>
                <a:endParaRPr lang="en-US" altLang="zh-CN" sz="2800" spc="-100" dirty="0"/>
              </a:p>
            </p:txBody>
          </p:sp>
        </mc:Choice>
        <mc:Fallback xmlns="">
          <p:sp>
            <p:nvSpPr>
              <p:cNvPr id="2" name="QO_6_BD.51_1#28a4a3250?pid=fb9b27a87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468000"/>
                <a:ext cx="10963656" cy="567817"/>
              </a:xfrm>
              <a:prstGeom prst="rect">
                <a:avLst/>
              </a:prstGeom>
              <a:blipFill>
                <a:blip r:embed="rId3"/>
                <a:stretch>
                  <a:fillRect l="-2002" r="-3003" b="-3655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O_6_AN.52_1#28a4a3250?pid=fb9b27a87&amp;color=0,0,0&amp;vtp=1&amp;bbb=1"/>
          <p:cNvSpPr/>
          <p:nvPr/>
        </p:nvSpPr>
        <p:spPr>
          <a:xfrm>
            <a:off x="612648" y="1047374"/>
            <a:ext cx="10963656" cy="55365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[答案]</a:t>
            </a:r>
            <a:r>
              <a:rPr lang="en-US" altLang="zh-CN" sz="28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无论怎样改装，表头的满偏电压不变。</a:t>
            </a:r>
            <a:endParaRPr lang="en-US" altLang="zh-CN" sz="2800" dirty="0"/>
          </a:p>
        </p:txBody>
      </p:sp>
      <p:sp>
        <p:nvSpPr>
          <p:cNvPr id="4" name="QO_6_BD.53_1#1049cfa93?pid=fb9b27a87&amp;color=0,0,0&amp;vtp=1&amp;bbb=1&amp;hb=1"/>
          <p:cNvSpPr/>
          <p:nvPr/>
        </p:nvSpPr>
        <p:spPr>
          <a:xfrm>
            <a:off x="612648" y="1678627"/>
            <a:ext cx="10963656" cy="121583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3.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同一表头改装成的电流表，并联的电阻变大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，改装后的电流表的量程</a:t>
            </a:r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怎么变化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？</a:t>
            </a:r>
            <a:endParaRPr lang="en-US" altLang="zh-CN" sz="2800" dirty="0"/>
          </a:p>
        </p:txBody>
      </p:sp>
      <p:sp>
        <p:nvSpPr>
          <p:cNvPr id="5" name="QO_6_AN.54_1#1049cfa93?pid=fb9b27a87&amp;color=0,0,0&amp;vtp=1&amp;bbb=1&amp;hb=1"/>
          <p:cNvSpPr/>
          <p:nvPr/>
        </p:nvSpPr>
        <p:spPr>
          <a:xfrm>
            <a:off x="612648" y="2969074"/>
            <a:ext cx="10963656" cy="121583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[答案]</a:t>
            </a:r>
            <a:r>
              <a:rPr lang="en-US" altLang="zh-CN" sz="28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并联的电阻变大，并联电阻的分流变小</a:t>
            </a:r>
            <a:r>
              <a:rPr lang="en-US" altLang="zh-CN" sz="2800" b="0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，改装后的电流表的量</a:t>
            </a:r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程变小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5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a548f05d5?pid=c3738d0c5&amp;color=0,0,0&amp;vtp=1&amp;bt=1&amp;bbb=1"/>
          <p:cNvSpPr/>
          <p:nvPr/>
        </p:nvSpPr>
        <p:spPr>
          <a:xfrm>
            <a:off x="612648" y="466344"/>
            <a:ext cx="10963656" cy="10779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5600"/>
              </a:lnSpc>
            </a:pPr>
            <a:r>
              <a:rPr lang="en-US" altLang="zh-CN" sz="3200" b="1" i="0" dirty="0">
                <a:solidFill>
                  <a:srgbClr val="000000"/>
                </a:solidFill>
                <a:latin typeface="Times New Roman" pitchFamily="34" charset="0"/>
                <a:ea typeface="Microsoft Yahei" pitchFamily="34" charset="-122"/>
                <a:cs typeface="Times New Roman" pitchFamily="34" charset="-120"/>
              </a:rPr>
              <a:t>典例精讲</a:t>
            </a:r>
            <a:endParaRPr lang="en-US" altLang="zh-CN" sz="3200" dirty="0"/>
          </a:p>
        </p:txBody>
      </p:sp>
      <p:pic>
        <p:nvPicPr>
          <p:cNvPr id="3" name="QC_5_BD.55_1#7e17d1573?htil=6&amp;pid=a548f05d5&amp;color=0,0,0&amp;vtp=1&amp;hs=1&amp;hs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881498" y="1209155"/>
            <a:ext cx="1627632" cy="10515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" name="QC_5_BD.55_2#7e17d1573?htil=6&amp;sp=1&amp;pid=a548f05d5&amp;color=0,0,0&amp;vtp=1&amp;bbb=1&amp;hb=1&amp;hs=1"/>
              <p:cNvSpPr/>
              <p:nvPr/>
            </p:nvSpPr>
            <p:spPr>
              <a:xfrm>
                <a:off x="612648" y="1181724"/>
                <a:ext cx="9208008" cy="1278827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1" i="0" dirty="0">
                    <a:solidFill>
                      <a:srgbClr val="00ADA3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例2</a:t>
                </a:r>
                <a:r>
                  <a:rPr lang="en-US" altLang="zh-CN" sz="2800" b="1" i="0" dirty="0">
                    <a:solidFill>
                      <a:srgbClr val="00ADA3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多选题如图，用灵敏电流表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G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和电阻箱串联改装成一个</a:t>
                </a:r>
              </a:p>
              <a:p>
                <a:pPr latinLnBrk="1">
                  <a:lnSpc>
                    <a:spcPts val="54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电压表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，灵敏电流表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G</m:t>
                    </m:r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的满偏电流为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𝐼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g</m:t>
                        </m:r>
                      </m:sub>
                    </m:sSub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=2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mA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、内阻为</a:t>
                </a:r>
                <a:endParaRPr lang="en-US" altLang="zh-CN" sz="2800" dirty="0"/>
              </a:p>
            </p:txBody>
          </p:sp>
        </mc:Choice>
        <mc:Fallback xmlns="">
          <p:sp>
            <p:nvSpPr>
              <p:cNvPr id="4" name="QC_5_BD.55_2#7e17d1573?htil=6&amp;sp=1&amp;pid=a548f05d5&amp;color=0,0,0&amp;vtp=1&amp;bbb=1&amp;h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1181724"/>
                <a:ext cx="9208008" cy="1278827"/>
              </a:xfrm>
              <a:prstGeom prst="rect">
                <a:avLst/>
              </a:prstGeom>
              <a:blipFill>
                <a:blip r:embed="rId4"/>
                <a:stretch>
                  <a:fillRect l="-2384" r="-1060" b="-1333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QC_5_AN.56_1#7e17d1573.bracket?pid=a548f05d5&amp;color=0,0,0&amp;vpa=24&amp;vtp=1&amp;bbb=1"/>
          <p:cNvSpPr/>
          <p:nvPr/>
        </p:nvSpPr>
        <p:spPr>
          <a:xfrm>
            <a:off x="10046304" y="2524888"/>
            <a:ext cx="752475" cy="56781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BC</a:t>
            </a:r>
            <a:endParaRPr lang="en-US" altLang="zh-CN" sz="2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QC_5_BD.57_1#7e17d1573.choices?pid=a548f05d5&amp;color=0,0,0&amp;vtp=1&amp;bbb=1&amp;hs=1"/>
              <p:cNvSpPr/>
              <p:nvPr/>
            </p:nvSpPr>
            <p:spPr>
              <a:xfrm>
                <a:off x="612648" y="3236088"/>
                <a:ext cx="10963656" cy="2496757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A.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灵敏电流表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G</m:t>
                    </m:r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满偏时两端的电压为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0.06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V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2800" dirty="0"/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改装后的电压表的量程为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0∼3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V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2800" dirty="0"/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灵敏电流表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G</m:t>
                    </m:r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原表盘上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1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mA</m:t>
                    </m:r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刻度线对应的电压值为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1.5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V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2800" dirty="0"/>
              </a:p>
              <a:p>
                <a:pPr latinLnBrk="1">
                  <a:lnSpc>
                    <a:spcPts val="49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若增大电阻箱接入电路的阻值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𝑅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，则改装后的电压表的量程减小</a:t>
                </a:r>
                <a:endParaRPr lang="en-US" altLang="zh-CN" sz="2800" dirty="0"/>
              </a:p>
            </p:txBody>
          </p:sp>
        </mc:Choice>
        <mc:Fallback xmlns="">
          <p:sp>
            <p:nvSpPr>
              <p:cNvPr id="6" name="QC_5_BD.57_1#7e17d1573.choices?pid=a548f05d5&amp;color=0,0,0&amp;vtp=1&amp;bb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3236088"/>
                <a:ext cx="10963656" cy="2496757"/>
              </a:xfrm>
              <a:prstGeom prst="rect">
                <a:avLst/>
              </a:prstGeom>
              <a:blipFill>
                <a:blip r:embed="rId5"/>
                <a:stretch>
                  <a:fillRect l="-2002" b="-855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QC_5_BD.55_2#7e17d1573?htil=6&amp;sp=1&amp;pid=a548f05d5&amp;color=0,0,0&amp;vtp=1&amp;bbb=1&amp;hb=1&amp;hs=1">
                <a:extLst>
                  <a:ext uri="{FF2B5EF4-FFF2-40B4-BE49-F238E27FC236}">
                    <a16:creationId xmlns:a16="http://schemas.microsoft.com/office/drawing/2014/main" id="{8F25B17F-60EF-8726-78CD-4F49B14A350D}"/>
                  </a:ext>
                </a:extLst>
              </p:cNvPr>
              <p:cNvSpPr/>
              <p:nvPr/>
            </p:nvSpPr>
            <p:spPr>
              <a:xfrm>
                <a:off x="612648" y="2535873"/>
                <a:ext cx="10968012" cy="631127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54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𝑅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g</m:t>
                        </m:r>
                      </m:sub>
                    </m:sSub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=300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Ω</m:t>
                    </m:r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，电阻箱接入电路的阻值为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𝑅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=1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200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Ω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 (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endParaRPr lang="en-US" altLang="zh-CN" sz="2800" dirty="0"/>
              </a:p>
            </p:txBody>
          </p:sp>
        </mc:Choice>
        <mc:Fallback xmlns="">
          <p:sp>
            <p:nvSpPr>
              <p:cNvPr id="7" name="QC_5_BD.55_2#7e17d1573?htil=6&amp;sp=1&amp;pid=a548f05d5&amp;color=0,0,0&amp;vtp=1&amp;bbb=1&amp;hb=1&amp;hs=1">
                <a:extLst>
                  <a:ext uri="{FF2B5EF4-FFF2-40B4-BE49-F238E27FC236}">
                    <a16:creationId xmlns:a16="http://schemas.microsoft.com/office/drawing/2014/main" id="{8F25B17F-60EF-8726-78CD-4F49B14A350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2535873"/>
                <a:ext cx="10968012" cy="631127"/>
              </a:xfrm>
              <a:prstGeom prst="rect">
                <a:avLst/>
              </a:prstGeom>
              <a:blipFill>
                <a:blip r:embed="rId6"/>
                <a:stretch>
                  <a:fillRect b="-2788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6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5_AS.58_1#7e17d1573?pid=a548f05d5&amp;color=0,0,0&amp;vtp=1&amp;bt=1&amp;bbb=1&amp;hb=1"/>
              <p:cNvSpPr/>
              <p:nvPr/>
            </p:nvSpPr>
            <p:spPr>
              <a:xfrm>
                <a:off x="612648" y="468000"/>
                <a:ext cx="10963656" cy="4454017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1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[解析]</a:t>
                </a:r>
                <a:r>
                  <a:rPr lang="en-US" altLang="zh-CN" sz="2800" b="1" i="0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灵敏电流表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G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满偏时两端的电压为</a:t>
                </a:r>
              </a:p>
              <a:p>
                <a:pPr latinLnBrk="1">
                  <a:lnSpc>
                    <a:spcPts val="5100"/>
                  </a:lnSpc>
                </a:pP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𝑈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𝐼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g</m:t>
                        </m:r>
                      </m:sub>
                    </m:sSub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𝑅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g</m:t>
                        </m:r>
                      </m:sub>
                    </m:sSub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=2×</m:t>
                    </m:r>
                    <m:sSup>
                      <m:sSup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−3</m:t>
                        </m:r>
                      </m:sup>
                    </m:sSup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×300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V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=0.6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A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，故A错误</a:t>
                </a:r>
                <a:r>
                  <a:rPr lang="en-US" altLang="zh-CN" sz="2800" b="0" i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；改装后的电压表的</a:t>
                </a: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量程为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𝑈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m</m:t>
                        </m:r>
                      </m:sub>
                    </m:sSub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𝐼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g</m:t>
                        </m:r>
                      </m:sub>
                    </m:sSub>
                    <m:d>
                      <m:d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zh-CN" sz="2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𝑅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g</m:t>
                            </m:r>
                          </m:sub>
                        </m:sSub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+</m:t>
                        </m:r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𝑅</m:t>
                        </m:r>
                      </m:e>
                    </m:d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=2×</m:t>
                    </m:r>
                    <m:sSup>
                      <m:sSup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−3</m:t>
                        </m:r>
                      </m:sup>
                    </m:sSup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×</m:t>
                    </m:r>
                    <m:d>
                      <m:d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300+1</m:t>
                        </m:r>
                        <m:r>
                          <m:rPr>
                            <m:nor/>
                          </m:rP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Times New Roman" pitchFamily="34" charset="0"/>
                            <a:ea typeface="微软雅黑" pitchFamily="34" charset="-122"/>
                            <a:cs typeface="Times New Roman" pitchFamily="34" charset="-120"/>
                          </a:rPr>
                          <m:t> </m:t>
                        </m:r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200</m:t>
                        </m:r>
                      </m:e>
                    </m:d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V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=3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V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，故B</a:t>
                </a:r>
                <a:r>
                  <a:rPr lang="en-US" altLang="zh-CN" sz="2800" b="0" i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正确；</a:t>
                </a: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灵敏电流表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G</m:t>
                    </m:r>
                  </m:oMath>
                </a14:m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原表盘上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1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mA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刻度线对应的电压值为</a:t>
                </a:r>
              </a:p>
              <a:p>
                <a:pPr latinLnBrk="1">
                  <a:lnSpc>
                    <a:spcPts val="5100"/>
                  </a:lnSpc>
                </a:pP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𝑈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𝐼</m:t>
                    </m:r>
                    <m:d>
                      <m:d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zh-CN" sz="2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𝑅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g</m:t>
                            </m:r>
                          </m:sub>
                        </m:sSub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+</m:t>
                        </m:r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𝑅</m:t>
                        </m:r>
                      </m:e>
                    </m:d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=1×</m:t>
                    </m:r>
                    <m:sSup>
                      <m:sSup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−3</m:t>
                        </m:r>
                      </m:sup>
                    </m:sSup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×</m:t>
                    </m:r>
                    <m:d>
                      <m:d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300+1</m:t>
                        </m:r>
                        <m:r>
                          <m:rPr>
                            <m:nor/>
                          </m:rP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Times New Roman" pitchFamily="34" charset="0"/>
                            <a:ea typeface="微软雅黑" pitchFamily="34" charset="-122"/>
                            <a:cs typeface="Times New Roman" pitchFamily="34" charset="-120"/>
                          </a:rPr>
                          <m:t> </m:t>
                        </m:r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200</m:t>
                        </m:r>
                      </m:e>
                    </m:d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V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=1.5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V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，故C正确</a:t>
                </a:r>
                <a:r>
                  <a:rPr lang="en-US" altLang="zh-CN" sz="2800" b="0" i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；根据</a:t>
                </a:r>
              </a:p>
              <a:p>
                <a:pPr latinLnBrk="1">
                  <a:lnSpc>
                    <a:spcPts val="51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𝑈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m</m:t>
                        </m:r>
                      </m:sub>
                    </m:sSub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𝐼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g</m:t>
                        </m:r>
                      </m:sub>
                    </m:sSub>
                    <m:d>
                      <m:d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zh-CN" sz="2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𝑅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g</m:t>
                            </m:r>
                          </m:sub>
                        </m:sSub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+</m:t>
                        </m:r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𝑅</m:t>
                        </m:r>
                      </m:e>
                    </m:d>
                  </m:oMath>
                </a14:m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，若增大电阻箱接入电路的阻值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𝑅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，则改装后的电压</a:t>
                </a:r>
              </a:p>
              <a:p>
                <a:pPr latinLnBrk="1">
                  <a:lnSpc>
                    <a:spcPts val="5000"/>
                  </a:lnSpc>
                </a:pPr>
                <a:r>
                  <a:rPr lang="en-US" altLang="zh-CN" sz="2800" b="0" i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表的量程增大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，故D错误。</a:t>
                </a:r>
                <a:endParaRPr lang="en-US" altLang="zh-CN" sz="2800" dirty="0"/>
              </a:p>
            </p:txBody>
          </p:sp>
        </mc:Choice>
        <mc:Fallback xmlns="">
          <p:sp>
            <p:nvSpPr>
              <p:cNvPr id="2" name="QC_5_AS.58_1#7e17d1573?pid=a548f05d5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468000"/>
                <a:ext cx="10963656" cy="4454017"/>
              </a:xfrm>
              <a:prstGeom prst="rect">
                <a:avLst/>
              </a:prstGeom>
              <a:blipFill>
                <a:blip r:embed="rId3"/>
                <a:stretch>
                  <a:fillRect l="-2002" r="-4449" b="-479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7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5_BD.59_1#fe9e8783a?pid=a548f05d5&amp;color=0,0,0&amp;vtp=1&amp;bt=1&amp;bbb=1&amp;hb=1"/>
              <p:cNvSpPr/>
              <p:nvPr/>
            </p:nvSpPr>
            <p:spPr>
              <a:xfrm>
                <a:off x="612648" y="468000"/>
                <a:ext cx="10963656" cy="1201357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1" i="0" dirty="0">
                    <a:solidFill>
                      <a:srgbClr val="00ADA3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例3</a:t>
                </a:r>
                <a:r>
                  <a:rPr lang="en-US" altLang="zh-CN" sz="2800" b="1" i="0" dirty="0">
                    <a:solidFill>
                      <a:srgbClr val="00ADA3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ADA3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（2024江苏如皋高一期末）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一个表头的内阻为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200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Ω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，满偏电流</a:t>
                </a:r>
              </a:p>
              <a:p>
                <a:pPr latinLnBrk="1">
                  <a:lnSpc>
                    <a:spcPts val="49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2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mA</m:t>
                    </m:r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。要把它改装为量程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0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～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0.6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A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的电流表，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需(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endParaRPr lang="en-US" altLang="zh-CN" sz="2800" dirty="0"/>
              </a:p>
            </p:txBody>
          </p:sp>
        </mc:Choice>
        <mc:Fallback xmlns="">
          <p:sp>
            <p:nvSpPr>
              <p:cNvPr id="2" name="QC_5_BD.59_1#fe9e8783a?pid=a548f05d5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468000"/>
                <a:ext cx="10963656" cy="1201357"/>
              </a:xfrm>
              <a:prstGeom prst="rect">
                <a:avLst/>
              </a:prstGeom>
              <a:blipFill>
                <a:blip r:embed="rId3"/>
                <a:stretch>
                  <a:fillRect l="-2002" b="-1776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5_AN.60_1#fe9e8783a.bracket?pid=a548f05d5&amp;color=0,0,0&amp;vpa=25&amp;vtp=1"/>
          <p:cNvSpPr/>
          <p:nvPr/>
        </p:nvSpPr>
        <p:spPr>
          <a:xfrm>
            <a:off x="8712867" y="1102365"/>
            <a:ext cx="515938" cy="56781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endParaRPr lang="en-US" altLang="zh-CN" sz="2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QC_5_BD.61_1#fe9e8783a.choices?pid=a548f05d5&amp;color=0,0,0&amp;vtp=1&amp;bbb=1"/>
              <p:cNvSpPr/>
              <p:nvPr/>
            </p:nvSpPr>
            <p:spPr>
              <a:xfrm>
                <a:off x="612648" y="1680469"/>
                <a:ext cx="10963656" cy="1201357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5100"/>
                  </a:lnSpc>
                  <a:tabLst>
                    <a:tab pos="5589778" algn="l"/>
                  </a:tabLst>
                </a:pP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A.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串联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6.7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Ω</m:t>
                    </m:r>
                  </m:oMath>
                </a14:m>
                <a:r>
                  <a:rPr lang="en-US" altLang="zh-CN" sz="2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的电阻</a:t>
                </a:r>
                <a:r>
                  <a:rPr lang="en-US" altLang="zh-CN" sz="2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串联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0.67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Ω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的电阻</a:t>
                </a:r>
                <a:endParaRPr lang="en-US" altLang="zh-CN" sz="2800" dirty="0"/>
              </a:p>
              <a:p>
                <a:pPr latinLnBrk="1">
                  <a:lnSpc>
                    <a:spcPts val="4900"/>
                  </a:lnSpc>
                  <a:tabLst>
                    <a:tab pos="5589778" algn="l"/>
                  </a:tabLst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并联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6.7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Ω</m:t>
                    </m:r>
                  </m:oMath>
                </a14:m>
                <a:r>
                  <a:rPr lang="en-US" altLang="zh-CN" sz="2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的电阻</a:t>
                </a:r>
                <a:r>
                  <a:rPr lang="en-US" altLang="zh-CN" sz="2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并联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0.67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Ω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的电阻</a:t>
                </a:r>
                <a:endParaRPr lang="en-US" altLang="zh-CN" sz="2800" dirty="0"/>
              </a:p>
            </p:txBody>
          </p:sp>
        </mc:Choice>
        <mc:Fallback xmlns="">
          <p:sp>
            <p:nvSpPr>
              <p:cNvPr id="4" name="QC_5_BD.61_1#fe9e8783a.choices?pid=a548f05d5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1680469"/>
                <a:ext cx="10963656" cy="1201357"/>
              </a:xfrm>
              <a:prstGeom prst="rect">
                <a:avLst/>
              </a:prstGeom>
              <a:blipFill>
                <a:blip r:embed="rId4"/>
                <a:stretch>
                  <a:fillRect l="-2002" b="-1776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QC_5_AS.62_1#fe9e8783a?pid=a548f05d5&amp;color=0,0,0&amp;vtp=1&amp;bbb=1&amp;hb=1"/>
              <p:cNvSpPr/>
              <p:nvPr/>
            </p:nvSpPr>
            <p:spPr>
              <a:xfrm>
                <a:off x="612648" y="2893954"/>
                <a:ext cx="10963656" cy="21082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1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[解析]</a:t>
                </a:r>
                <a:r>
                  <a:rPr lang="en-US" altLang="zh-CN" sz="2800" b="1" i="0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要将满偏电流为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2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mA</m:t>
                    </m:r>
                  </m:oMath>
                </a14:m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的表头改装为量程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0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～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0.6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A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的电流表</a:t>
                </a:r>
                <a:r>
                  <a:rPr lang="en-US" altLang="zh-CN" sz="2800" b="0" i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，需</a:t>
                </a: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要并联一个电阻进行分流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，设并联电阻为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𝑅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，则有</a:t>
                </a:r>
              </a:p>
              <a:p>
                <a:pPr latinLnBrk="1">
                  <a:lnSpc>
                    <a:spcPts val="6400"/>
                  </a:lnSpc>
                </a:pP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𝑅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𝐼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g</m:t>
                            </m:r>
                          </m:sub>
                        </m:sSub>
                        <m:sSub>
                          <m:sSubPr>
                            <m:ctrlPr>
                              <a:rPr lang="en-US" altLang="zh-CN" sz="2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𝑅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g</m:t>
                            </m:r>
                          </m:sub>
                        </m:sSub>
                      </m:num>
                      <m:den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0.6</m:t>
                        </m:r>
                        <m:r>
                          <m:rPr>
                            <m:nor/>
                          </m:rP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Times New Roman" pitchFamily="34" charset="0"/>
                            <a:ea typeface="微软雅黑" pitchFamily="34" charset="-122"/>
                            <a:cs typeface="Times New Roman" pitchFamily="34" charset="-12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A</m:t>
                        </m:r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−</m:t>
                        </m:r>
                        <m:sSub>
                          <m:sSubPr>
                            <m:ctrlPr>
                              <a:rPr lang="en-US" altLang="zh-CN" sz="2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𝐼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g</m:t>
                            </m:r>
                          </m:sub>
                        </m:sSub>
                      </m:den>
                    </m:f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≈0.67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Ω</m:t>
                    </m:r>
                  </m:oMath>
                </a14:m>
                <a:r>
                  <a:rPr lang="zh-CN" altLang="en-US" sz="2800" b="0" i="0" kern="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故选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D。</a:t>
                </a:r>
                <a:endParaRPr lang="en-US" altLang="zh-CN" sz="2800" dirty="0"/>
              </a:p>
            </p:txBody>
          </p:sp>
        </mc:Choice>
        <mc:Fallback xmlns="">
          <p:sp>
            <p:nvSpPr>
              <p:cNvPr id="5" name="QC_5_AS.62_1#fe9e8783a?pid=a548f05d5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2893954"/>
                <a:ext cx="10963656" cy="2108200"/>
              </a:xfrm>
              <a:prstGeom prst="rect">
                <a:avLst/>
              </a:prstGeom>
              <a:blipFill>
                <a:blip r:embed="rId5"/>
                <a:stretch>
                  <a:fillRect l="-2002" b="-86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8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P_5_BD#b7b1d9e93?pid=a548f05d5&amp;color=0,0,0&amp;vtp=1&amp;bt=1&amp;bbb=1&amp;hb=1"/>
              <p:cNvSpPr/>
              <p:nvPr/>
            </p:nvSpPr>
            <p:spPr>
              <a:xfrm>
                <a:off x="612648" y="468000"/>
                <a:ext cx="10963656" cy="5341747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1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总结归纳</a:t>
                </a:r>
                <a:endParaRPr lang="en-US" altLang="zh-CN" sz="2800" dirty="0"/>
              </a:p>
              <a:p>
                <a:pPr algn="ctr"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电表改装问题的四点提醒</a:t>
                </a:r>
                <a:endParaRPr lang="en-US" altLang="zh-CN" sz="2800" dirty="0"/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1）电表改装的问题实际上是串、并联电路中电流、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电压的计算问题，</a:t>
                </a: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只要把表头看成一个电阻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𝑅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g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即可。</a:t>
                </a:r>
                <a:endParaRPr lang="en-US" altLang="zh-CN" sz="2800" dirty="0"/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2）表头无论是改装成电压表还是改装成电流表，它的三个参量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𝑈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g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、</a:t>
                </a:r>
              </a:p>
              <a:p>
                <a:pPr latinLnBrk="1">
                  <a:lnSpc>
                    <a:spcPts val="51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𝐼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g</m:t>
                        </m:r>
                      </m:sub>
                    </m:sSub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、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𝑅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g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是不变的，即通过表头的最大电流并不改变。</a:t>
                </a:r>
                <a:endParaRPr lang="en-US" altLang="zh-CN" sz="2800" dirty="0"/>
              </a:p>
              <a:p>
                <a:pPr latinLnBrk="1">
                  <a:lnSpc>
                    <a:spcPts val="68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3）由改装后电压表的内阻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𝑅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V</m:t>
                        </m:r>
                      </m:sub>
                    </m:sSub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𝑅</m:t>
                        </m:r>
                      </m:e>
                      <m:sub>
                        <m:r>
                          <a:rPr lang="en-US" altLang="zh-CN" sz="2800" baseline="-100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串</m:t>
                        </m:r>
                      </m:sub>
                    </m:sSub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𝑅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g</m:t>
                        </m:r>
                      </m:sub>
                    </m:sSub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𝑛</m:t>
                    </m:r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𝑅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g</m:t>
                        </m:r>
                      </m:sub>
                    </m:sSub>
                    <m:d>
                      <m:d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其中</m:t>
                        </m:r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𝑛</m:t>
                        </m:r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=</m:t>
                        </m:r>
                        <m:f>
                          <m:fPr>
                            <m:ctrlPr>
                              <a:rPr lang="en-US" altLang="zh-CN" sz="2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2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𝑈</m:t>
                            </m:r>
                          </m:num>
                          <m:den>
                            <m:sSub>
                              <m:sSubPr>
                                <m:ctrlPr>
                                  <a:rPr lang="en-US" altLang="zh-CN" sz="2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2800" b="0" i="0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  <m:t>𝑈</m:t>
                                </m:r>
                              </m:e>
                              <m:sub>
                                <m:r>
                                  <m:rPr>
                                    <m:sty m:val="p"/>
                                  </m:rPr>
                                  <a:rPr lang="en-US" altLang="zh-CN" sz="2800" b="0" i="0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  <m:t>g</m:t>
                                </m:r>
                              </m:sub>
                            </m:sSub>
                          </m:den>
                        </m:f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=</m:t>
                        </m:r>
                        <m:f>
                          <m:fPr>
                            <m:ctrlPr>
                              <a:rPr lang="en-US" altLang="zh-CN" sz="2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2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𝑈</m:t>
                            </m:r>
                          </m:num>
                          <m:den>
                            <m:sSub>
                              <m:sSubPr>
                                <m:ctrlPr>
                                  <a:rPr lang="en-US" altLang="zh-CN" sz="2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2800" b="0" i="0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  <m:t>𝐼</m:t>
                                </m:r>
                              </m:e>
                              <m:sub>
                                <m:r>
                                  <m:rPr>
                                    <m:sty m:val="p"/>
                                  </m:rPr>
                                  <a:rPr lang="en-US" altLang="zh-CN" sz="2800" b="0" i="0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  <m:t>g</m:t>
                                </m:r>
                              </m:sub>
                            </m:sSub>
                            <m:sSub>
                              <m:sSubPr>
                                <m:ctrlPr>
                                  <a:rPr lang="en-US" altLang="zh-CN" sz="2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2800" b="0" i="0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  <m:t>𝑅</m:t>
                                </m:r>
                              </m:e>
                              <m:sub>
                                <m:r>
                                  <m:rPr>
                                    <m:sty m:val="p"/>
                                  </m:rPr>
                                  <a:rPr lang="en-US" altLang="zh-CN" sz="2800" b="0" i="0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  <m:t>g</m:t>
                                </m:r>
                              </m:sub>
                            </m:sSub>
                          </m:den>
                        </m:f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00" b="0" i="0" kern="0" spc="-99900">
                  <a:solidFill>
                    <a:srgbClr val="FFFFFF"/>
                  </a:solidFill>
                  <a:latin typeface="Times New Roman" pitchFamily="34" charset="0"/>
                  <a:ea typeface="微软雅黑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可知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，电压表量程越大，其分压电阻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𝑅</m:t>
                        </m:r>
                      </m:e>
                      <m:sub>
                        <m:r>
                          <a:rPr lang="en-US" altLang="zh-CN" sz="2800" baseline="-100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串</m:t>
                        </m:r>
                      </m:sub>
                    </m:sSub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越大，电压表内阻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𝑅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V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越大。</a:t>
                </a:r>
                <a:endParaRPr lang="en-US" altLang="zh-CN" sz="2800" dirty="0"/>
              </a:p>
            </p:txBody>
          </p:sp>
        </mc:Choice>
        <mc:Fallback xmlns="">
          <p:sp>
            <p:nvSpPr>
              <p:cNvPr id="2" name="P_5_BD#b7b1d9e93?pid=a548f05d5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468000"/>
                <a:ext cx="10963656" cy="5341747"/>
              </a:xfrm>
              <a:prstGeom prst="rect">
                <a:avLst/>
              </a:prstGeom>
              <a:blipFill>
                <a:blip r:embed="rId3"/>
                <a:stretch>
                  <a:fillRect l="-2002" r="-3893" b="-365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3_BD#d2f3c5a6f?pid=e365318c5&amp;color=0,0,0&amp;vtp=1&amp;bt=1&amp;bbb=1&amp;hb=1"/>
          <p:cNvSpPr/>
          <p:nvPr/>
        </p:nvSpPr>
        <p:spPr>
          <a:xfrm>
            <a:off x="612648" y="468000"/>
            <a:ext cx="10963656" cy="251123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课时学习素养目标：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1.掌握串、并联电路的电流、电压和电阻关系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，并</a:t>
            </a: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能进行有关计算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。（科学思维）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.理解将小量程电流表改装成电压表和大量程电流表的原理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，并能进行</a:t>
            </a:r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有关计算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。（科学思维）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9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P_5_BD#b7b1d9e93?pid=a548f05d5&amp;color=0,0,0&amp;vtp=1&amp;bt=1&amp;bbb=1&amp;hb=1"/>
              <p:cNvSpPr/>
              <p:nvPr/>
            </p:nvSpPr>
            <p:spPr>
              <a:xfrm>
                <a:off x="612648" y="466344"/>
                <a:ext cx="10963656" cy="150609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7100"/>
                  </a:lnSpc>
                </a:pP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（4）由改装后电流表的内阻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𝑅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A</m:t>
                        </m:r>
                      </m:sub>
                    </m:sSub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𝑅</m:t>
                            </m:r>
                          </m:e>
                          <m:sub>
                            <m:r>
                              <a:rPr lang="en-US" altLang="zh-CN" sz="2800" baseline="-100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并</m:t>
                            </m:r>
                          </m:sub>
                        </m:sSub>
                        <m:sSub>
                          <m:sSubPr>
                            <m:ctrlPr>
                              <a:rPr lang="en-US" altLang="zh-CN" sz="2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𝑅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altLang="zh-CN" sz="2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g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2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𝑅</m:t>
                            </m:r>
                          </m:e>
                          <m:sub>
                            <m:r>
                              <a:rPr lang="en-US" altLang="zh-CN" sz="2800" baseline="-100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并</m:t>
                            </m:r>
                          </m:sub>
                        </m:sSub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+</m:t>
                        </m:r>
                        <m:sSub>
                          <m:sSubPr>
                            <m:ctrlPr>
                              <a:rPr lang="en-US" altLang="zh-CN" sz="2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𝑅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altLang="zh-CN" sz="2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g</m:t>
                            </m:r>
                          </m:sub>
                        </m:sSub>
                      </m:den>
                    </m:f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𝑅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altLang="zh-CN" sz="2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g</m:t>
                            </m:r>
                          </m:sub>
                        </m:sSub>
                      </m:num>
                      <m:den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𝑛</m:t>
                        </m:r>
                      </m:den>
                    </m:f>
                    <m:d>
                      <m:d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其中</m:t>
                        </m:r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𝑛</m:t>
                        </m:r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=</m:t>
                        </m:r>
                        <m:f>
                          <m:fPr>
                            <m:ctrlPr>
                              <a:rPr lang="en-US" altLang="zh-CN" sz="2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2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𝐼</m:t>
                            </m:r>
                          </m:num>
                          <m:den>
                            <m:sSub>
                              <m:sSubPr>
                                <m:ctrlPr>
                                  <a:rPr lang="en-US" altLang="zh-CN" sz="2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2800" b="0" i="0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  <m:t>𝐼</m:t>
                                </m:r>
                              </m:e>
                              <m:sub>
                                <m:r>
                                  <m:rPr>
                                    <m:sty m:val="p"/>
                                  </m:rPr>
                                  <a:rPr lang="en-US" altLang="zh-CN" sz="2800" b="0" i="0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  <m:t>g</m:t>
                                </m:r>
                              </m:sub>
                            </m:sSub>
                          </m:den>
                        </m:f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可知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，电流</a:t>
                </a:r>
              </a:p>
              <a:p>
                <a:pPr latinLnBrk="1">
                  <a:lnSpc>
                    <a:spcPts val="52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表的量程越大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，其分流电阻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𝑅</m:t>
                        </m:r>
                      </m:e>
                      <m:sub>
                        <m:r>
                          <a:rPr lang="en-US" altLang="zh-CN" sz="2800" baseline="-100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并</m:t>
                        </m:r>
                      </m:sub>
                    </m:sSub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越小，电流表的内阻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𝑅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A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越小。</a:t>
                </a:r>
                <a:endParaRPr lang="en-US" altLang="zh-CN" sz="2800" dirty="0"/>
              </a:p>
            </p:txBody>
          </p:sp>
        </mc:Choice>
        <mc:Fallback xmlns="">
          <p:sp>
            <p:nvSpPr>
              <p:cNvPr id="2" name="P_5_BD#b7b1d9e93?pid=a548f05d5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466344"/>
                <a:ext cx="10963656" cy="1506093"/>
              </a:xfrm>
              <a:prstGeom prst="rect">
                <a:avLst/>
              </a:prstGeom>
              <a:blipFill>
                <a:blip r:embed="rId3"/>
                <a:stretch>
                  <a:fillRect l="-2002" r="-445" b="-1255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0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a5dada9b1?sp=1&amp;pid=a548f05d5&amp;color=0,0,0&amp;vtp=1&amp;bt=1&amp;bbb=1"/>
          <p:cNvSpPr/>
          <p:nvPr/>
        </p:nvSpPr>
        <p:spPr>
          <a:xfrm>
            <a:off x="612648" y="466344"/>
            <a:ext cx="10963656" cy="1041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5300"/>
              </a:lnSpc>
            </a:pPr>
            <a:r>
              <a:rPr lang="en-US" altLang="zh-CN" sz="3000" b="1" i="0" dirty="0">
                <a:solidFill>
                  <a:srgbClr val="000000"/>
                </a:solidFill>
                <a:latin typeface="Times New Roman" pitchFamily="34" charset="0"/>
                <a:ea typeface="Microsoft Yahei" pitchFamily="34" charset="-122"/>
                <a:cs typeface="Times New Roman" pitchFamily="34" charset="-120"/>
              </a:rPr>
              <a:t>迁移应用</a:t>
            </a:r>
            <a:endParaRPr lang="en-US" altLang="zh-CN" sz="3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QC_6_BD.63_1#9b77a6d2d?sp=1&amp;pid=a5dada9b1&amp;color=0,0,0&amp;vtp=1&amp;bbb=1&amp;hb=1"/>
              <p:cNvSpPr/>
              <p:nvPr/>
            </p:nvSpPr>
            <p:spPr>
              <a:xfrm>
                <a:off x="612648" y="1135253"/>
                <a:ext cx="10963656" cy="1201357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1" i="0" dirty="0">
                    <a:solidFill>
                      <a:srgbClr val="00ADA3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3.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多选题</a:t>
                </a:r>
                <a:r>
                  <a:rPr lang="en-US" altLang="zh-CN" sz="2800" b="0" i="0" dirty="0">
                    <a:solidFill>
                      <a:srgbClr val="00ADA3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（2024山东济南高二期中</a:t>
                </a:r>
                <a:r>
                  <a:rPr lang="en-US" altLang="zh-CN" sz="2800" b="0" i="0">
                    <a:solidFill>
                      <a:srgbClr val="00ADA3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）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如图把两只完全相同的表头进行改</a:t>
                </a:r>
              </a:p>
              <a:p>
                <a:pPr latinLnBrk="1">
                  <a:lnSpc>
                    <a:spcPts val="49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装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，已知表头内阻为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100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Ω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下列说法正确的是(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endParaRPr lang="en-US" altLang="zh-CN" sz="2800" dirty="0"/>
              </a:p>
            </p:txBody>
          </p:sp>
        </mc:Choice>
        <mc:Fallback xmlns="">
          <p:sp>
            <p:nvSpPr>
              <p:cNvPr id="3" name="QC_6_BD.63_1#9b77a6d2d?sp=1&amp;pid=a5dada9b1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1135253"/>
                <a:ext cx="10963656" cy="1201357"/>
              </a:xfrm>
              <a:prstGeom prst="rect">
                <a:avLst/>
              </a:prstGeom>
              <a:blipFill>
                <a:blip r:embed="rId3"/>
                <a:stretch>
                  <a:fillRect l="-2002" r="-1446" b="-1827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QC_6_BD.65_2#9b77a6d2d?iti=7&amp;htil=1&amp;pid=a5dada9b1&amp;color=0,0,0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993392" y="2903728"/>
            <a:ext cx="2724912" cy="1216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6" name="QC_6_BD.65_3#9b77a6d2d?iti=8&amp;htil=1&amp;pid=a5dada9b1&amp;color=0,0,0&amp;vtp=1" descr="preencoded.pn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680960" y="2473960"/>
            <a:ext cx="2304288" cy="16459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7" name="QC_6_BD.65_4#9b77a6d2d?iti=7&amp;htil=1&amp;pid=a5dada9b1&amp;color=0,0,0&amp;vtp=1"/>
          <p:cNvSpPr/>
          <p:nvPr/>
        </p:nvSpPr>
        <p:spPr>
          <a:xfrm>
            <a:off x="3137567" y="4246880"/>
            <a:ext cx="436562" cy="99568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ct val="150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甲</a:t>
            </a:r>
            <a:endParaRPr lang="en-US" altLang="zh-CN" sz="2800" dirty="0"/>
          </a:p>
        </p:txBody>
      </p:sp>
      <p:sp>
        <p:nvSpPr>
          <p:cNvPr id="8" name="QC_6_BD.65_5#9b77a6d2d?iti=8&amp;htil=1&amp;pid=a5dada9b1&amp;color=0,0,0&amp;vtp=1"/>
          <p:cNvSpPr/>
          <p:nvPr/>
        </p:nvSpPr>
        <p:spPr>
          <a:xfrm>
            <a:off x="8614823" y="4246880"/>
            <a:ext cx="436562" cy="99568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ct val="150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乙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1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6_BD.65_6#9b77a6d2d.choices?pid=a5dada9b1&amp;color=0,0,0&amp;vtp=1&amp;bt=1&amp;bbb=1"/>
              <p:cNvSpPr/>
              <p:nvPr/>
            </p:nvSpPr>
            <p:spPr>
              <a:xfrm>
                <a:off x="612648" y="468000"/>
                <a:ext cx="10963656" cy="25908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A.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由甲图可知，该表头满偏电流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𝐼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g</m:t>
                        </m:r>
                      </m:sub>
                    </m:sSub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=1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mA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2800" dirty="0"/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甲图是改装成的双量程电压表，其中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𝑏</m:t>
                    </m:r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量程为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0∼6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V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2800" dirty="0"/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乙图中，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𝑅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10</m:t>
                        </m:r>
                      </m:num>
                      <m:den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9</m:t>
                        </m:r>
                      </m:den>
                    </m:f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Ω</m:t>
                    </m:r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𝑅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=10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Ω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2800" dirty="0"/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乙图中，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𝑅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9</m:t>
                        </m:r>
                      </m:num>
                      <m:den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10</m:t>
                        </m:r>
                      </m:den>
                    </m:f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Ω</m:t>
                    </m:r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𝑅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=10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Ω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2800" dirty="0"/>
              </a:p>
            </p:txBody>
          </p:sp>
        </mc:Choice>
        <mc:Fallback xmlns="">
          <p:sp>
            <p:nvSpPr>
              <p:cNvPr id="2" name="QC_6_BD.65_6#9b77a6d2d.choices?pid=a5dada9b1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468000"/>
                <a:ext cx="10963656" cy="2590800"/>
              </a:xfrm>
              <a:prstGeom prst="rect">
                <a:avLst/>
              </a:prstGeom>
              <a:blipFill>
                <a:blip r:embed="rId3"/>
                <a:stretch>
                  <a:fillRect l="-2002" b="-447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6_AN.64_1#9b77a6d2d.bracket?pid=a5dada9b1&amp;color=0,0,0&amp;vpa=26&amp;vtp=1&amp;bbb=1&amp;answeroption=AC">
            <a:extLst>
              <a:ext uri="{FF2B5EF4-FFF2-40B4-BE49-F238E27FC236}">
                <a16:creationId xmlns:a16="http://schemas.microsoft.com/office/drawing/2014/main" id="{2C9A8BAA-D462-45BB-F4A9-34C596E2BF18}"/>
              </a:ext>
            </a:extLst>
          </p:cNvPr>
          <p:cNvSpPr txBox="1"/>
          <p:nvPr/>
        </p:nvSpPr>
        <p:spPr>
          <a:xfrm>
            <a:off x="485648" y="508640"/>
            <a:ext cx="564257" cy="677108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4400" b="1">
                <a:solidFill>
                  <a:srgbClr val="FF0000"/>
                </a:solidFill>
                <a:latin typeface="华文细黑" panose="02010600040101010101" pitchFamily="2" charset="-122"/>
              </a:rPr>
              <a:t>√</a:t>
            </a:r>
          </a:p>
        </p:txBody>
      </p:sp>
      <p:sp>
        <p:nvSpPr>
          <p:cNvPr id="4" name="QC_6_AN.64_2#9b77a6d2d.bracket?pid=a5dada9b1&amp;color=0,0,0&amp;vpa=26&amp;vtp=1&amp;bbb=1&amp;answeroption=AC">
            <a:extLst>
              <a:ext uri="{FF2B5EF4-FFF2-40B4-BE49-F238E27FC236}">
                <a16:creationId xmlns:a16="http://schemas.microsoft.com/office/drawing/2014/main" id="{A0B2FD09-5FC2-1C78-F018-DBC21680E97D}"/>
              </a:ext>
            </a:extLst>
          </p:cNvPr>
          <p:cNvSpPr txBox="1"/>
          <p:nvPr/>
        </p:nvSpPr>
        <p:spPr>
          <a:xfrm>
            <a:off x="485648" y="1829440"/>
            <a:ext cx="977900" cy="67056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zh-CN" altLang="en-US" sz="4400" b="1">
                <a:solidFill>
                  <a:srgbClr val="FF0000"/>
                </a:solidFill>
                <a:latin typeface="华文细黑" panose="02010600040101010101" pitchFamily="2" charset="-122"/>
              </a:rPr>
              <a:t>√</a:t>
            </a: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build="p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2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6_AS.66_1#9b77a6d2d?pid=a5dada9b1&amp;color=0,0,0&amp;vtp=1&amp;bt=1&amp;bbb=1&amp;hb=1"/>
              <p:cNvSpPr/>
              <p:nvPr/>
            </p:nvSpPr>
            <p:spPr>
              <a:xfrm>
                <a:off x="612648" y="466344"/>
                <a:ext cx="10963656" cy="5936298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6100"/>
                  </a:lnSpc>
                </a:pPr>
                <a:r>
                  <a:rPr lang="en-US" altLang="zh-CN" sz="2800" b="1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[解析]</a:t>
                </a:r>
                <a:r>
                  <a:rPr lang="en-US" altLang="zh-CN" sz="2800" b="1" i="0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由甲图可知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𝐼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g</m:t>
                        </m:r>
                      </m:sub>
                    </m:sSub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𝑈</m:t>
                        </m:r>
                      </m:num>
                      <m:den>
                        <m:sSub>
                          <m:sSubPr>
                            <m:ctrlPr>
                              <a:rPr lang="en-US" altLang="zh-CN" sz="2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𝑅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g</m:t>
                            </m:r>
                          </m:sub>
                        </m:sSub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+</m:t>
                        </m:r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𝑅</m:t>
                        </m:r>
                      </m:den>
                    </m:f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100+2.9×</m:t>
                        </m:r>
                        <m:sSup>
                          <m:sSupPr>
                            <m:ctrlPr>
                              <a:rPr lang="en-US" altLang="zh-CN" sz="2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10</m:t>
                            </m:r>
                          </m:e>
                          <m:sup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3</m:t>
                            </m:r>
                          </m:sup>
                        </m:sSup>
                      </m:den>
                    </m:f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A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=0.001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A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=1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mA</m:t>
                    </m:r>
                  </m:oMath>
                </a14:m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，其中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𝑏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00" b="0" i="0" kern="0" spc="-99900">
                  <a:solidFill>
                    <a:srgbClr val="FFFFFF"/>
                  </a:solidFill>
                  <a:latin typeface="Times New Roman" pitchFamily="34" charset="0"/>
                  <a:ea typeface="微软雅黑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的量程为</a:t>
                </a:r>
              </a:p>
              <a:p>
                <a:pPr latinLnBrk="1">
                  <a:lnSpc>
                    <a:spcPts val="5900"/>
                  </a:lnSpc>
                </a:pP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𝑈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′=</m:t>
                    </m:r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𝐼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g</m:t>
                        </m:r>
                      </m:sub>
                    </m:sSub>
                    <m:d>
                      <m:d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zh-CN" sz="2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𝑅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g</m:t>
                            </m:r>
                          </m:sub>
                        </m:sSub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+</m:t>
                        </m:r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𝑅</m:t>
                        </m:r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+</m:t>
                        </m:r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𝑅</m:t>
                        </m:r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′</m:t>
                        </m:r>
                      </m:e>
                    </m:d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=0.001×</m:t>
                    </m:r>
                    <m:d>
                      <m:d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100+2.9×</m:t>
                        </m:r>
                        <m:sSup>
                          <m:sSupPr>
                            <m:ctrlPr>
                              <a:rPr lang="en-US" altLang="zh-CN" sz="2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10</m:t>
                            </m:r>
                          </m:e>
                          <m:sup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3</m:t>
                            </m:r>
                          </m:sup>
                        </m:sSup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+6×</m:t>
                        </m:r>
                        <m:sSup>
                          <m:sSupPr>
                            <m:ctrlPr>
                              <a:rPr lang="en-US" altLang="zh-CN" sz="2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10</m:t>
                            </m:r>
                          </m:e>
                          <m:sup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3</m:t>
                            </m:r>
                          </m:sup>
                        </m:sSup>
                      </m:e>
                    </m:d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V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=9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V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故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A正确，B错误；当改装为量程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𝐼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=10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mA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=0.01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A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的电流表时</a:t>
                </a:r>
                <a:r>
                  <a:rPr lang="en-US" altLang="zh-CN" sz="2800" b="0" i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，通</a:t>
                </a:r>
              </a:p>
              <a:p>
                <a:pPr latinLnBrk="1">
                  <a:lnSpc>
                    <a:spcPts val="5600"/>
                  </a:lnSpc>
                </a:pPr>
                <a:r>
                  <a:rPr lang="en-US" altLang="zh-CN" sz="2800" b="0" i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过并联电阻的电流为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𝐼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′=</m:t>
                    </m:r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𝐼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𝐼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g</m:t>
                        </m:r>
                      </m:sub>
                    </m:sSub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=10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mA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−1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mA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=9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mA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=0.009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A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</a:p>
              <a:p>
                <a:pPr latinLnBrk="1">
                  <a:lnSpc>
                    <a:spcPts val="5500"/>
                  </a:lnSpc>
                </a:pPr>
                <a:r>
                  <a:rPr lang="en-US" altLang="zh-CN" sz="2800" b="0" i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并联电阻的阻值为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𝑅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𝑅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𝐼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g</m:t>
                            </m:r>
                          </m:sub>
                        </m:sSub>
                        <m:sSub>
                          <m:sSubPr>
                            <m:ctrlPr>
                              <a:rPr lang="en-US" altLang="zh-CN" sz="2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𝑅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g</m:t>
                            </m:r>
                          </m:sub>
                        </m:sSub>
                      </m:num>
                      <m:den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𝐼</m:t>
                        </m:r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′</m:t>
                        </m:r>
                      </m:den>
                    </m:f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0.001×100</m:t>
                        </m:r>
                      </m:num>
                      <m:den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0.009</m:t>
                        </m:r>
                      </m:den>
                    </m:f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Ω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100</m:t>
                        </m:r>
                      </m:num>
                      <m:den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9</m:t>
                        </m:r>
                      </m:den>
                    </m:f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Ω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，当改装为量</a:t>
                </a:r>
              </a:p>
              <a:p>
                <a:pPr latinLnBrk="1">
                  <a:lnSpc>
                    <a:spcPts val="7000"/>
                  </a:lnSpc>
                </a:pPr>
                <a:r>
                  <a:rPr lang="en-US" altLang="zh-CN" sz="2800" b="0" i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程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𝐼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=100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mA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=0.1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A</m:t>
                    </m:r>
                  </m:oMath>
                </a14:m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的电流表时，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𝑅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𝐼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g</m:t>
                            </m:r>
                          </m:sub>
                        </m:sSub>
                        <m:d>
                          <m:dPr>
                            <m:ctrlPr>
                              <a:rPr lang="en-US" altLang="zh-CN" sz="2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altLang="zh-CN" sz="2800" b="0" i="1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2800" b="0" i="0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  <m:t>𝑅</m:t>
                                </m:r>
                              </m:e>
                              <m:sub>
                                <m:r>
                                  <m:rPr>
                                    <m:sty m:val="p"/>
                                  </m:rPr>
                                  <a:rPr lang="en-US" altLang="zh-CN" sz="2800" b="0" i="0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  <m:t>g</m:t>
                                </m:r>
                              </m:sub>
                            </m:sSub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+</m:t>
                            </m:r>
                            <m:sSub>
                              <m:sSubPr>
                                <m:ctrlPr>
                                  <a:rPr lang="en-US" altLang="zh-CN" sz="2800" b="0" i="1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2800" b="0" i="0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  <m:t>𝑅</m:t>
                                </m:r>
                              </m:e>
                              <m:sub>
                                <m:r>
                                  <a:rPr lang="en-US" altLang="zh-CN" sz="2800" b="0" i="0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  <m:t>2</m:t>
                                </m:r>
                              </m:sub>
                            </m:sSub>
                          </m:e>
                        </m:d>
                      </m:num>
                      <m:den>
                        <m:sSub>
                          <m:sSubPr>
                            <m:ctrlPr>
                              <a:rPr lang="en-US" altLang="zh-CN" sz="2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𝐼</m:t>
                            </m:r>
                          </m:e>
                          <m:sub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2</m:t>
                            </m:r>
                          </m:sub>
                        </m:sSub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−</m:t>
                        </m:r>
                        <m:sSub>
                          <m:sSubPr>
                            <m:ctrlPr>
                              <a:rPr lang="en-US" altLang="zh-CN" sz="2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𝐼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g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，联立解得</a:t>
                </a:r>
              </a:p>
              <a:p>
                <a:pPr latinLnBrk="1">
                  <a:lnSpc>
                    <a:spcPts val="70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𝑅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10</m:t>
                        </m:r>
                      </m:num>
                      <m:den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9</m:t>
                        </m:r>
                      </m:den>
                    </m:f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Ω</m:t>
                    </m:r>
                  </m:oMath>
                </a14:m>
                <a:r>
                  <a:rPr lang="en-US" altLang="zh-CN" sz="2800" b="0" i="0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𝑅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=10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Ω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，故C正确，D错误。</a:t>
                </a:r>
                <a:endParaRPr lang="en-US" altLang="zh-CN" sz="2800" dirty="0"/>
              </a:p>
            </p:txBody>
          </p:sp>
        </mc:Choice>
        <mc:Fallback xmlns="">
          <p:sp>
            <p:nvSpPr>
              <p:cNvPr id="2" name="QC_6_AS.66_1#9b77a6d2d?pid=a5dada9b1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466344"/>
                <a:ext cx="10963656" cy="5936298"/>
              </a:xfrm>
              <a:prstGeom prst="rect">
                <a:avLst/>
              </a:prstGeom>
              <a:blipFill>
                <a:blip r:embed="rId3"/>
                <a:stretch>
                  <a:fillRect l="-2002" r="-501" b="-205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3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C_6_BD.67_1#1706b7484?htil=8&amp;pid=a5dada9b1&amp;color=0,0,0&amp;vtp=1&amp;hs=1&amp;hs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292665" y="486287"/>
            <a:ext cx="3163824" cy="28437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3" name="QC_6_BD.67_2#1706b7484?htil=8&amp;sp=1&amp;pid=a5dada9b1&amp;color=0,0,0&amp;vtp=1&amp;bt=1&amp;bbb=1&amp;hb=1&amp;hs=1"/>
          <p:cNvSpPr/>
          <p:nvPr/>
        </p:nvSpPr>
        <p:spPr>
          <a:xfrm>
            <a:off x="612648" y="468000"/>
            <a:ext cx="7671816" cy="315893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4.</a:t>
            </a:r>
            <a:r>
              <a:rPr lang="en-US" altLang="zh-CN" sz="2800" b="0" i="0" dirty="0">
                <a:solidFill>
                  <a:srgbClr val="00ADA3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（2023安徽宿州期中</a:t>
            </a:r>
            <a:r>
              <a:rPr lang="en-US" altLang="zh-CN" sz="2800" b="0" i="0">
                <a:solidFill>
                  <a:srgbClr val="00ADA3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）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常用的电压表和电流表</a:t>
            </a: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都是由小量程的电流表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（表头）改装而成的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。现</a:t>
            </a: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有两个量程不同的电压表和两个量程不同的电流</a:t>
            </a: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表均由相同的表头改装而成。现将这四块电表接</a:t>
            </a:r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入如图所示的电路中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，调节滑动变阻器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，使四块</a:t>
            </a:r>
            <a:endParaRPr lang="en-US" altLang="zh-CN" sz="2800" dirty="0"/>
          </a:p>
        </p:txBody>
      </p:sp>
      <p:sp>
        <p:nvSpPr>
          <p:cNvPr id="4" name="QC_6_AN.68_1#1706b7484.bracket?pid=a5dada9b1&amp;color=0,0,0&amp;vpa=27&amp;vtp=1"/>
          <p:cNvSpPr/>
          <p:nvPr/>
        </p:nvSpPr>
        <p:spPr>
          <a:xfrm>
            <a:off x="9067812" y="3659382"/>
            <a:ext cx="515938" cy="56781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endParaRPr lang="en-US" altLang="zh-CN" sz="2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QC_6_BD.69_1#1706b7484.choices?pid=a5dada9b1&amp;color=0,0,0&amp;vtp=1&amp;bbb=1&amp;hs=1"/>
              <p:cNvSpPr/>
              <p:nvPr/>
            </p:nvSpPr>
            <p:spPr>
              <a:xfrm>
                <a:off x="612648" y="4229104"/>
                <a:ext cx="10963656" cy="1201357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5100"/>
                  </a:lnSpc>
                  <a:tabLst>
                    <a:tab pos="5589778" algn="l"/>
                  </a:tabLst>
                </a:pP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A.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V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、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V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显示的示数相同</a:t>
                </a:r>
                <a:r>
                  <a:rPr lang="en-US" altLang="zh-CN" sz="2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流过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V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、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V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的电流相同</a:t>
                </a:r>
                <a:endParaRPr lang="en-US" altLang="zh-CN" sz="2800" dirty="0"/>
              </a:p>
              <a:p>
                <a:pPr latinLnBrk="1">
                  <a:lnSpc>
                    <a:spcPts val="4900"/>
                  </a:lnSpc>
                  <a:tabLst>
                    <a:tab pos="5589778" algn="l"/>
                  </a:tabLst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、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显示的示数相同</a:t>
                </a:r>
                <a:r>
                  <a:rPr lang="en-US" altLang="zh-CN" sz="2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流过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、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的电流相同</a:t>
                </a:r>
                <a:endParaRPr lang="en-US" altLang="zh-CN" sz="2800" dirty="0"/>
              </a:p>
            </p:txBody>
          </p:sp>
        </mc:Choice>
        <mc:Fallback xmlns="">
          <p:sp>
            <p:nvSpPr>
              <p:cNvPr id="5" name="QC_6_BD.69_1#1706b7484.choices?pid=a5dada9b1&amp;color=0,0,0&amp;vtp=1&amp;bb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4229104"/>
                <a:ext cx="10963656" cy="1201357"/>
              </a:xfrm>
              <a:prstGeom prst="rect">
                <a:avLst/>
              </a:prstGeom>
              <a:blipFill>
                <a:blip r:embed="rId4"/>
                <a:stretch>
                  <a:fillRect l="-2002" b="-1776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QC_6_BD.67_2#1706b7484?htil=8&amp;sp=1&amp;pid=a5dada9b1&amp;color=0,0,0&amp;vtp=1&amp;bt=1&amp;bbb=1&amp;hb=1&amp;hs=1">
            <a:extLst>
              <a:ext uri="{FF2B5EF4-FFF2-40B4-BE49-F238E27FC236}">
                <a16:creationId xmlns:a16="http://schemas.microsoft.com/office/drawing/2014/main" id="{468E208D-2162-547F-C699-69CA1F899BEF}"/>
              </a:ext>
            </a:extLst>
          </p:cNvPr>
          <p:cNvSpPr/>
          <p:nvPr/>
        </p:nvSpPr>
        <p:spPr>
          <a:xfrm>
            <a:off x="611994" y="3672717"/>
            <a:ext cx="10968012" cy="55365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表均正常工作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。关于它们的读数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，下列说法正确的是(</a:t>
            </a:r>
            <a:r>
              <a:rPr lang="en-US" altLang="zh-CN" sz="2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)</a:t>
            </a:r>
            <a:r>
              <a:rPr lang="en-US" altLang="zh-CN" sz="2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4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6_AS.70_1#1706b7484?pid=a5dada9b1&amp;color=0,0,0&amp;vtp=1&amp;bt=1&amp;bbb=1&amp;hb=1"/>
              <p:cNvSpPr/>
              <p:nvPr/>
            </p:nvSpPr>
            <p:spPr>
              <a:xfrm>
                <a:off x="612648" y="468000"/>
                <a:ext cx="10963656" cy="4454017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1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[解析]</a:t>
                </a:r>
                <a:r>
                  <a:rPr lang="en-US" altLang="zh-CN" sz="2800" b="1" i="0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V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2800" b="0" i="0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、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V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都是由相同表头串联电阻改装而成，由于量程不同</a:t>
                </a:r>
                <a:r>
                  <a:rPr lang="en-US" altLang="zh-CN" sz="2800" b="0" i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，改</a:t>
                </a: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装后阻值不等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，并联接入电路时，二者电压相等，</a:t>
                </a:r>
                <a:r>
                  <a:rPr lang="en-US" altLang="zh-CN" sz="2800" b="0" i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而由于阻值不等，</a:t>
                </a: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所以通过两表头的电流不同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，并联电压相等，所以示数相同，故A</a:t>
                </a:r>
                <a:r>
                  <a:rPr lang="en-US" altLang="zh-CN" sz="2800" b="0" i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正确，</a:t>
                </a: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错误；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、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都是由相同表头并联电阻改装而成，</a:t>
                </a:r>
                <a:r>
                  <a:rPr lang="en-US" altLang="zh-CN" sz="2800" b="0" i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由于量程不同，</a:t>
                </a: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改装后阻值不等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，并联接入电路时，通过两表头的电流相同</a:t>
                </a:r>
                <a:r>
                  <a:rPr lang="en-US" altLang="zh-CN" sz="2800" b="0" i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，指针偏</a:t>
                </a: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转角度相同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，由于量程不同，则示数不同，即流过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、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的电流不同，</a:t>
                </a:r>
              </a:p>
              <a:p>
                <a:pPr latinLnBrk="1">
                  <a:lnSpc>
                    <a:spcPts val="5000"/>
                  </a:lnSpc>
                </a:pPr>
                <a:r>
                  <a:rPr lang="en-US" altLang="zh-CN" sz="2800" b="0" i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故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C、D错误。</a:t>
                </a:r>
                <a:endParaRPr lang="en-US" altLang="zh-CN" sz="2800" dirty="0"/>
              </a:p>
            </p:txBody>
          </p:sp>
        </mc:Choice>
        <mc:Fallback xmlns="">
          <p:sp>
            <p:nvSpPr>
              <p:cNvPr id="2" name="QC_6_AS.70_1#1706b7484?pid=a5dada9b1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468000"/>
                <a:ext cx="10963656" cy="4454017"/>
              </a:xfrm>
              <a:prstGeom prst="rect">
                <a:avLst/>
              </a:prstGeom>
              <a:blipFill>
                <a:blip r:embed="rId3"/>
                <a:stretch>
                  <a:fillRect l="-2002" r="-4616" b="-479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5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1#目录1:fd8131740?lid=fd8131740&amp;cid=fd8131740&amp;vtp=1" descr="preencoded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63824" y="2468880"/>
            <a:ext cx="429768" cy="429768"/>
          </a:xfrm>
          <a:prstGeom prst="rect">
            <a:avLst/>
          </a:prstGeom>
        </p:spPr>
      </p:pic>
      <p:sp>
        <p:nvSpPr>
          <p:cNvPr id="3" name="C_1#目录1:fd8131740?lid=fd8131740&amp;cid=fd8131740&amp;vtp=1&amp;bt=1&amp;bbb=1">
            <a:hlinkClick r:id="rId3" action="ppaction://hlinksldjump"/>
          </p:cNvPr>
          <p:cNvSpPr/>
          <p:nvPr/>
        </p:nvSpPr>
        <p:spPr>
          <a:xfrm>
            <a:off x="3675888" y="2432304"/>
            <a:ext cx="8101584" cy="502920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marL="72000" algn="l" latinLnBrk="1">
              <a:lnSpc>
                <a:spcPts val="3900"/>
              </a:lnSpc>
            </a:pPr>
            <a:r>
              <a:rPr lang="en-US" altLang="zh-CN" sz="3100" b="0" i="0" dirty="0">
                <a:solidFill>
                  <a:srgbClr val="00ADA3"/>
                </a:solidFill>
                <a:latin typeface="Times New Roman" pitchFamily="34" charset="0"/>
                <a:ea typeface="Microsoft Yahei" pitchFamily="34" charset="-122"/>
                <a:cs typeface="Times New Roman" pitchFamily="34" charset="-120"/>
              </a:rPr>
              <a:t>任务学习一</a:t>
            </a:r>
            <a:r>
              <a:rPr lang="en-US" altLang="zh-CN" sz="3100" b="0" i="0" dirty="0">
                <a:solidFill>
                  <a:srgbClr val="00ADA3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3100" b="0" i="0" dirty="0">
                <a:solidFill>
                  <a:srgbClr val="00ADA3"/>
                </a:solidFill>
                <a:latin typeface="Times New Roman" pitchFamily="34" charset="0"/>
                <a:ea typeface="Microsoft Yahei" pitchFamily="34" charset="-122"/>
                <a:cs typeface="Times New Roman" pitchFamily="34" charset="-120"/>
              </a:rPr>
              <a:t>串联电路和并联电路</a:t>
            </a:r>
            <a:endParaRPr lang="en-US" altLang="zh-CN" sz="3050" dirty="0"/>
          </a:p>
        </p:txBody>
      </p:sp>
      <p:pic>
        <p:nvPicPr>
          <p:cNvPr id="4" name="C_1#目录1:fd8131740?lid=c3738d0c5&amp;cid=c3738d0c5&amp;vtp=1" descr="preencoded.png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63824" y="3401568"/>
            <a:ext cx="429768" cy="429768"/>
          </a:xfrm>
          <a:prstGeom prst="rect">
            <a:avLst/>
          </a:prstGeom>
        </p:spPr>
      </p:pic>
      <p:sp>
        <p:nvSpPr>
          <p:cNvPr id="5" name="C_1#目录1:fd8131740?lid=c3738d0c5&amp;cid=c3738d0c5&amp;vtp=1&amp;bbb=1">
            <a:hlinkClick r:id="rId5" action="ppaction://hlinksldjump"/>
          </p:cNvPr>
          <p:cNvSpPr/>
          <p:nvPr/>
        </p:nvSpPr>
        <p:spPr>
          <a:xfrm>
            <a:off x="3675888" y="3364992"/>
            <a:ext cx="8101584" cy="502920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marL="72000" algn="l" latinLnBrk="1">
              <a:lnSpc>
                <a:spcPts val="3900"/>
              </a:lnSpc>
            </a:pPr>
            <a:r>
              <a:rPr lang="en-US" altLang="zh-CN" sz="3100" b="0" i="0" dirty="0">
                <a:solidFill>
                  <a:srgbClr val="00ADA3"/>
                </a:solidFill>
                <a:latin typeface="Times New Roman" pitchFamily="34" charset="0"/>
                <a:ea typeface="Microsoft Yahei" pitchFamily="34" charset="-122"/>
                <a:cs typeface="Times New Roman" pitchFamily="34" charset="-120"/>
              </a:rPr>
              <a:t>任务学习二</a:t>
            </a:r>
            <a:r>
              <a:rPr lang="en-US" altLang="zh-CN" sz="3100" b="0" i="0" dirty="0">
                <a:solidFill>
                  <a:srgbClr val="00ADA3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3100" b="0" i="0" dirty="0">
                <a:solidFill>
                  <a:srgbClr val="00ADA3"/>
                </a:solidFill>
                <a:latin typeface="Times New Roman" pitchFamily="34" charset="0"/>
                <a:ea typeface="Microsoft Yahei" pitchFamily="34" charset="-122"/>
                <a:cs typeface="Times New Roman" pitchFamily="34" charset="-120"/>
              </a:rPr>
              <a:t>电压表和电流表的电路结构</a:t>
            </a:r>
            <a:endParaRPr lang="en-US" altLang="zh-CN" sz="3050" dirty="0"/>
          </a:p>
        </p:txBody>
      </p:sp>
    </p:spTree>
  </p:cSld>
  <p:clrMapOvr>
    <a:masterClrMapping/>
  </p:clrMapOvr>
  <p:transition>
    <p:split dir="in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fd8131740.fixed?sp=1&amp;pid=e365318c5&amp;color=0,173,163&amp;vtp=1&amp;bbb=1"/>
          <p:cNvSpPr/>
          <p:nvPr/>
        </p:nvSpPr>
        <p:spPr>
          <a:xfrm>
            <a:off x="1417320" y="2267712"/>
            <a:ext cx="9363456" cy="1115568"/>
          </a:xfrm>
          <a:prstGeom prst="rect">
            <a:avLst/>
          </a:prstGeom>
          <a:noFill/>
          <a:ln/>
        </p:spPr>
        <p:txBody>
          <a:bodyPr wrap="none" lIns="0" tIns="0" rIns="0" bIns="0" rtlCol="0" anchor="b"/>
          <a:lstStyle/>
          <a:p>
            <a:pPr algn="ctr" latinLnBrk="1">
              <a:lnSpc>
                <a:spcPts val="5000"/>
              </a:lnSpc>
            </a:pPr>
            <a:r>
              <a:rPr lang="en-US" altLang="zh-CN" sz="4000" b="1" i="0" dirty="0">
                <a:solidFill>
                  <a:srgbClr val="00ADA3"/>
                </a:solidFill>
                <a:latin typeface="Times New Roman" pitchFamily="34" charset="0"/>
                <a:ea typeface="Microsoft Yahei" pitchFamily="34" charset="-122"/>
                <a:cs typeface="Times New Roman" pitchFamily="34" charset="-120"/>
              </a:rPr>
              <a:t>任务学习一</a:t>
            </a:r>
            <a:r>
              <a:rPr lang="en-US" altLang="zh-CN" sz="4000" b="1" i="0" dirty="0">
                <a:solidFill>
                  <a:srgbClr val="00ADA3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4000" b="1" i="0" dirty="0">
                <a:solidFill>
                  <a:srgbClr val="00ADA3"/>
                </a:solidFill>
                <a:latin typeface="Times New Roman" pitchFamily="34" charset="0"/>
                <a:ea typeface="Microsoft Yahei" pitchFamily="34" charset="-122"/>
                <a:cs typeface="Times New Roman" pitchFamily="34" charset="-120"/>
              </a:rPr>
              <a:t>串联电路和并联电路</a:t>
            </a:r>
            <a:endParaRPr lang="en-US" altLang="zh-CN" sz="4000" dirty="0"/>
          </a:p>
        </p:txBody>
      </p:sp>
      <p:sp>
        <p:nvSpPr>
          <p:cNvPr id="3" name="C_3#fd8131740"/>
          <p:cNvSpPr/>
          <p:nvPr/>
        </p:nvSpPr>
        <p:spPr>
          <a:xfrm>
            <a:off x="1618488" y="3419856"/>
            <a:ext cx="8961120" cy="9144"/>
          </a:xfrm>
          <a:prstGeom prst="line">
            <a:avLst/>
          </a:prstGeom>
          <a:noFill/>
          <a:ln w="28575">
            <a:solidFill>
              <a:srgbClr val="00ADA3"/>
            </a:solidFill>
            <a:prstDash val="solid"/>
          </a:ln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ransition>
    <p:split dir="in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O_4_BD.1_1#585fd903a?sp=1&amp;pid=fd8131740&amp;color=0,0,0&amp;vtp=1&amp;bt=1&amp;bbb=1&amp;hb=1"/>
              <p:cNvSpPr/>
              <p:nvPr/>
            </p:nvSpPr>
            <p:spPr>
              <a:xfrm>
                <a:off x="612648" y="468000"/>
                <a:ext cx="10963656" cy="2496757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大型庆祝活动期间，街边的树上都挂满了装饰用的一串串小彩灯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，当</a:t>
                </a: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夜幕降临的时候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，火树银花，非常好看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。这些小彩灯的额定电压一般</a:t>
                </a: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只有几伏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，但大多数都使用了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220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V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的家用照明电路。</a:t>
                </a:r>
                <a:endParaRPr lang="en-US" altLang="zh-CN" sz="2800" dirty="0"/>
              </a:p>
              <a:p>
                <a:pPr latinLnBrk="1">
                  <a:lnSpc>
                    <a:spcPts val="49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这些小彩灯是怎样连接的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？</a:t>
                </a:r>
                <a:endParaRPr lang="en-US" altLang="zh-CN" sz="2800" dirty="0"/>
              </a:p>
            </p:txBody>
          </p:sp>
        </mc:Choice>
        <mc:Fallback xmlns="">
          <p:sp>
            <p:nvSpPr>
              <p:cNvPr id="2" name="QO_4_BD.1_1#585fd903a?sp=1&amp;pid=fd8131740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468000"/>
                <a:ext cx="10963656" cy="2496757"/>
              </a:xfrm>
              <a:prstGeom prst="rect">
                <a:avLst/>
              </a:prstGeom>
              <a:blipFill>
                <a:blip r:embed="rId3"/>
                <a:stretch>
                  <a:fillRect l="-2002" b="-855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O_4_AN.2_1#585fd903a?pid=fd8131740&amp;color=0,0,0&amp;vtp=1&amp;bbb=1"/>
          <p:cNvSpPr/>
          <p:nvPr/>
        </p:nvSpPr>
        <p:spPr>
          <a:xfrm>
            <a:off x="612648" y="3025018"/>
            <a:ext cx="10963656" cy="55365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[答案]</a:t>
            </a:r>
            <a:r>
              <a:rPr lang="en-US" altLang="zh-CN" sz="28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串联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9675457de?pid=fd8131740&amp;color=0,0,0&amp;vtp=1&amp;bt=1&amp;bbb=1"/>
          <p:cNvSpPr/>
          <p:nvPr/>
        </p:nvSpPr>
        <p:spPr>
          <a:xfrm>
            <a:off x="612648" y="466344"/>
            <a:ext cx="10963656" cy="10779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5600"/>
              </a:lnSpc>
            </a:pPr>
            <a:r>
              <a:rPr lang="en-US" altLang="zh-CN" sz="3200" b="1" i="0" dirty="0">
                <a:solidFill>
                  <a:srgbClr val="000000"/>
                </a:solidFill>
                <a:latin typeface="Times New Roman" pitchFamily="34" charset="0"/>
                <a:ea typeface="Microsoft Yahei" pitchFamily="34" charset="-122"/>
                <a:cs typeface="Times New Roman" pitchFamily="34" charset="-120"/>
              </a:rPr>
              <a:t>新知梳理</a:t>
            </a:r>
            <a:endParaRPr lang="en-US" altLang="zh-CN" sz="3200" dirty="0"/>
          </a:p>
        </p:txBody>
      </p:sp>
      <p:sp>
        <p:nvSpPr>
          <p:cNvPr id="3" name="P_5_BD#9d554a10c?sp=1&amp;pid=9675457de&amp;color=0,0,0&amp;vtp=1&amp;bbb=1"/>
          <p:cNvSpPr/>
          <p:nvPr/>
        </p:nvSpPr>
        <p:spPr>
          <a:xfrm>
            <a:off x="612648" y="1181724"/>
            <a:ext cx="10963656" cy="186353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</a:t>
            </a:r>
            <a:r>
              <a:rPr lang="en-US" altLang="zh-CN" sz="2800" b="1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.定义</a:t>
            </a:r>
          </a:p>
          <a:p>
            <a:pPr marL="0" marR="0" lvl="0" indent="0" algn="l" defTabSz="914400" rtl="0" eaLnBrk="1" fontAlgn="auto" latinLnBrk="1" hangingPunct="1">
              <a:lnSpc>
                <a:spcPts val="5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（1）串联电路：把几个导体或用电器依次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连接，接入电路的连</a:t>
            </a:r>
          </a:p>
          <a:p>
            <a:pPr marL="0" marR="0" lvl="0" indent="0" algn="l" defTabSz="914400" rtl="0" eaLnBrk="1" fontAlgn="auto" latinLnBrk="1" hangingPunct="1">
              <a:lnSpc>
                <a:spcPts val="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接方式，如图甲所示。</a:t>
            </a:r>
            <a:endParaRPr lang="en-US" altLang="zh-CN" sz="2800" dirty="0"/>
          </a:p>
        </p:txBody>
      </p:sp>
      <p:pic>
        <p:nvPicPr>
          <p:cNvPr id="5" name="P_5_BD#9d554a10c?iti=1&amp;pid=9675457de&amp;color=0,0,0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520440" y="3164477"/>
            <a:ext cx="5148072" cy="649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7" name="P_5_AN.3_1#9d554a10c.blank?pid=9675457de&amp;color=0,0,0&amp;vpa=1&amp;vtp=1&amp;bbb=1"/>
          <p:cNvSpPr/>
          <p:nvPr/>
        </p:nvSpPr>
        <p:spPr>
          <a:xfrm>
            <a:off x="7201567" y="1798944"/>
            <a:ext cx="973138" cy="55365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首尾</a:t>
            </a:r>
            <a:endParaRPr lang="en-US" altLang="zh-CN" sz="2800" dirty="0"/>
          </a:p>
        </p:txBody>
      </p:sp>
      <p:sp>
        <p:nvSpPr>
          <p:cNvPr id="8" name="P_5_BD#9d554a10c?iti=1&amp;pid=9675457de&amp;color=0,0,0&amp;vtp=1">
            <a:extLst>
              <a:ext uri="{FF2B5EF4-FFF2-40B4-BE49-F238E27FC236}">
                <a16:creationId xmlns:a16="http://schemas.microsoft.com/office/drawing/2014/main" id="{457A0171-9001-E579-28B0-BA129CB7F586}"/>
              </a:ext>
            </a:extLst>
          </p:cNvPr>
          <p:cNvSpPr/>
          <p:nvPr/>
        </p:nvSpPr>
        <p:spPr>
          <a:xfrm>
            <a:off x="5876195" y="3940701"/>
            <a:ext cx="436562" cy="99568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ct val="150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甲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5_BD#9d554a10c?sp=1&amp;pid=9675457de&amp;color=0,0,0&amp;vtp=1&amp;bt=1&amp;bbb=1&amp;hb=1"/>
          <p:cNvSpPr/>
          <p:nvPr/>
        </p:nvSpPr>
        <p:spPr>
          <a:xfrm>
            <a:off x="612648" y="506100"/>
            <a:ext cx="10963656" cy="121583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（2）并联电路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：把几个导体或用电器的</a:t>
            </a:r>
            <a:r>
              <a:rPr lang="en-US" altLang="zh-CN" sz="28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连在一起，</a:t>
            </a:r>
            <a:r>
              <a:rPr lang="en-US" altLang="zh-CN" sz="28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也</a:t>
            </a:r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连在一起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，再将两端接入电路的连接方式，如图乙所示。</a:t>
            </a:r>
            <a:endParaRPr lang="en-US" altLang="zh-CN" sz="2800" dirty="0"/>
          </a:p>
        </p:txBody>
      </p:sp>
      <p:pic>
        <p:nvPicPr>
          <p:cNvPr id="3" name="P_5_BD#9d554a10c?iti=2&amp;pid=9675457de&amp;color=0,0,0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398264" y="1855411"/>
            <a:ext cx="3392424" cy="1691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5" name="P_5_AN.4_1#9d554a10c.blank?pid=9675457de&amp;color=0,0,0&amp;vpa=2&amp;vtp=1&amp;bbb=1"/>
          <p:cNvSpPr/>
          <p:nvPr/>
        </p:nvSpPr>
        <p:spPr>
          <a:xfrm>
            <a:off x="6845967" y="475620"/>
            <a:ext cx="973138" cy="55365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一端</a:t>
            </a:r>
            <a:endParaRPr lang="en-US" altLang="zh-CN" sz="2800" dirty="0"/>
          </a:p>
        </p:txBody>
      </p:sp>
      <p:sp>
        <p:nvSpPr>
          <p:cNvPr id="6" name="P_5_AN.5_1#9d554a10c.blank?pid=9675457de&amp;color=0,0,0&amp;vpa=3&amp;vtp=1&amp;bbb=1"/>
          <p:cNvSpPr/>
          <p:nvPr/>
        </p:nvSpPr>
        <p:spPr>
          <a:xfrm>
            <a:off x="9690767" y="475620"/>
            <a:ext cx="1330325" cy="55365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另一端</a:t>
            </a:r>
            <a:endParaRPr lang="en-US" altLang="zh-CN" sz="2800" dirty="0"/>
          </a:p>
        </p:txBody>
      </p:sp>
      <p:sp>
        <p:nvSpPr>
          <p:cNvPr id="8" name="P_5_BD#9d554a10c?iti=2&amp;pid=9675457de&amp;color=0,0,0&amp;vtp=1">
            <a:extLst>
              <a:ext uri="{FF2B5EF4-FFF2-40B4-BE49-F238E27FC236}">
                <a16:creationId xmlns:a16="http://schemas.microsoft.com/office/drawing/2014/main" id="{9ACB10D7-3354-5F35-4B59-167E50F3C6C4}"/>
              </a:ext>
            </a:extLst>
          </p:cNvPr>
          <p:cNvSpPr/>
          <p:nvPr/>
        </p:nvSpPr>
        <p:spPr>
          <a:xfrm>
            <a:off x="5876195" y="3674051"/>
            <a:ext cx="436562" cy="99568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ct val="150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乙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  <p:bldP spid="6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5_BD#9d554a10c?sp=1&amp;pid=9675457de&amp;color=0,0,0&amp;vtp=1&amp;bt=1&amp;bbb=1"/>
          <p:cNvSpPr/>
          <p:nvPr/>
        </p:nvSpPr>
        <p:spPr>
          <a:xfrm>
            <a:off x="612648" y="468000"/>
            <a:ext cx="10963656" cy="56781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2.串联电路、并联电路的特点</a:t>
            </a:r>
            <a:endParaRPr lang="en-US" altLang="zh-CN" sz="2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0" name="P_5_BD#9d554a10c?colgroup=2,12,14&amp;pid=9675457de&amp;color=0,0,0&amp;vtp=1&amp;bbb=1&amp;h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157297837"/>
                  </p:ext>
                </p:extLst>
              </p:nvPr>
            </p:nvGraphicFramePr>
            <p:xfrm>
              <a:off x="612648" y="1164785"/>
              <a:ext cx="10945368" cy="3348864"/>
            </p:xfrm>
            <a:graphic>
              <a:graphicData uri="http://schemas.openxmlformats.org/drawingml/2006/table">
                <a:tbl>
                  <a:tblPr/>
                  <a:tblGrid>
                    <a:gridCol w="1088136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4599432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5257800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</a:tblGrid>
                  <a:tr h="564198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300"/>
                            </a:lnSpc>
                          </a:pPr>
                          <a:r>
                            <a:rPr lang="en-US" altLang="zh-CN" sz="2800" b="1" i="0">
                              <a:solidFill>
                                <a:srgbClr val="00000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300"/>
                            </a:lnSpc>
                          </a:pPr>
                          <a:r>
                            <a:rPr lang="en-US" altLang="zh-CN" sz="2800" b="1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串联电路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300"/>
                            </a:lnSpc>
                          </a:pPr>
                          <a:r>
                            <a:rPr lang="en-US" altLang="zh-CN" sz="2800" b="1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并联电路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1126173">
                    <a:tc>
                      <a:txBody>
                        <a:bodyPr/>
                        <a:lstStyle/>
                        <a:p>
                          <a:pPr marL="0" indent="0" algn="ctr" latinLnBrk="1" hangingPunct="0">
                            <a:lnSpc>
                              <a:spcPts val="4400"/>
                            </a:lnSpc>
                          </a:pPr>
                          <a:r>
                            <a:rPr lang="en-US" altLang="zh-CN" sz="2800" b="1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电流</a:t>
                          </a:r>
                        </a:p>
                        <a:p>
                          <a:pPr marL="0" lvl="0" indent="0" algn="ctr" latinLnBrk="1" hangingPunct="0">
                            <a:lnSpc>
                              <a:spcPts val="4200"/>
                            </a:lnSpc>
                          </a:pPr>
                          <a:r>
                            <a:rPr lang="en-US" altLang="zh-CN" sz="2800" b="1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关系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indent="0" algn="l" latinLnBrk="1" hangingPunct="0">
                            <a:lnSpc>
                              <a:spcPts val="4400"/>
                            </a:lnSpc>
                          </a:pPr>
                          <a:r>
                            <a:rPr lang="en-US" altLang="zh-CN" sz="2800" b="0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电流处处</a:t>
                          </a:r>
                          <a:r>
                            <a:rPr lang="en-US" altLang="zh-CN" sz="2800" i="0">
                              <a:solidFill>
                                <a:srgbClr val="00000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______</a:t>
                          </a:r>
                          <a:r>
                            <a:rPr lang="en-US" altLang="zh-CN" sz="2800" b="0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，即</a:t>
                          </a:r>
                        </a:p>
                        <a:p>
                          <a:pPr marL="0" lvl="0" indent="0" algn="l" latinLnBrk="1" hangingPunct="0">
                            <a:lnSpc>
                              <a:spcPts val="42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28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Times New Roman" pitchFamily="34" charset="-120"/>
                                </a:rPr>
                                <m:t>𝐼</m:t>
                              </m:r>
                              <m:r>
                                <a:rPr lang="en-US" altLang="zh-CN" sz="28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Times New Roman" pitchFamily="34" charset="-120"/>
                                </a:rPr>
                                <m:t>=</m:t>
                              </m:r>
                              <m:sSub>
                                <m:sSubPr>
                                  <m:ctrlPr>
                                    <a:rPr lang="en-US" altLang="zh-CN" sz="28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28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  <m:t>𝐼</m:t>
                                  </m:r>
                                </m:e>
                                <m:sub>
                                  <m:r>
                                    <a:rPr lang="en-US" altLang="zh-CN" sz="28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  <m:t>1</m:t>
                                  </m:r>
                                </m:sub>
                              </m:sSub>
                              <m:r>
                                <a:rPr lang="en-US" altLang="zh-CN" sz="28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Times New Roman" pitchFamily="34" charset="-120"/>
                                </a:rPr>
                                <m:t>=</m:t>
                              </m:r>
                              <m:sSub>
                                <m:sSubPr>
                                  <m:ctrlPr>
                                    <a:rPr lang="en-US" altLang="zh-CN" sz="28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28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  <m:t>𝐼</m:t>
                                  </m:r>
                                </m:e>
                                <m:sub>
                                  <m:r>
                                    <a:rPr lang="en-US" altLang="zh-CN" sz="28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  <m:t>2</m:t>
                                  </m:r>
                                </m:sub>
                              </m:sSub>
                              <m:r>
                                <a:rPr lang="en-US" altLang="zh-CN" sz="28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Times New Roman" pitchFamily="34" charset="-120"/>
                                </a:rPr>
                                <m:t>=⋯=</m:t>
                              </m:r>
                              <m:sSub>
                                <m:sSubPr>
                                  <m:ctrlPr>
                                    <a:rPr lang="en-US" altLang="zh-CN" sz="28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28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  <m:t>𝐼</m:t>
                                  </m:r>
                                </m:e>
                                <m:sub>
                                  <m:r>
                                    <a:rPr lang="en-US" altLang="zh-CN" sz="28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  <m:t>𝑛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indent="0" algn="l" latinLnBrk="1" hangingPunct="0">
                            <a:lnSpc>
                              <a:spcPts val="4400"/>
                            </a:lnSpc>
                          </a:pPr>
                          <a:r>
                            <a:rPr lang="en-US" altLang="zh-CN" sz="2800" b="0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总电流等于各支路电流</a:t>
                          </a:r>
                          <a:r>
                            <a:rPr lang="en-US" altLang="zh-CN" sz="2800" i="0">
                              <a:solidFill>
                                <a:srgbClr val="00000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______</a:t>
                          </a:r>
                          <a:r>
                            <a:rPr lang="en-US" altLang="zh-CN" sz="2800" b="0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，</a:t>
                          </a:r>
                        </a:p>
                        <a:p>
                          <a:pPr marL="0" lvl="0" indent="0" algn="l" latinLnBrk="1" hangingPunct="0">
                            <a:lnSpc>
                              <a:spcPts val="4300"/>
                            </a:lnSpc>
                          </a:pPr>
                          <a:r>
                            <a:rPr lang="en-US" altLang="zh-CN" sz="2800" b="0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即</a:t>
                          </a:r>
                          <a14:m>
                            <m:oMath xmlns:m="http://schemas.openxmlformats.org/officeDocument/2006/math">
                              <m:r>
                                <a:rPr lang="en-US" altLang="zh-CN" sz="28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Times New Roman" pitchFamily="34" charset="-120"/>
                                </a:rPr>
                                <m:t>𝐼</m:t>
                              </m:r>
                              <m:r>
                                <a:rPr lang="en-US" altLang="zh-CN" sz="28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Times New Roman" pitchFamily="34" charset="-120"/>
                                </a:rPr>
                                <m:t>=</m:t>
                              </m:r>
                              <m:sSub>
                                <m:sSubPr>
                                  <m:ctrlPr>
                                    <a:rPr lang="en-US" altLang="zh-CN" sz="28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28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  <m:t>𝐼</m:t>
                                  </m:r>
                                </m:e>
                                <m:sub>
                                  <m:r>
                                    <a:rPr lang="en-US" altLang="zh-CN" sz="28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  <m:t>1</m:t>
                                  </m:r>
                                </m:sub>
                              </m:sSub>
                              <m:r>
                                <a:rPr lang="en-US" altLang="zh-CN" sz="28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Times New Roman" pitchFamily="34" charset="-120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en-US" altLang="zh-CN" sz="28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28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  <m:t>𝐼</m:t>
                                  </m:r>
                                </m:e>
                                <m:sub>
                                  <m:r>
                                    <a:rPr lang="en-US" altLang="zh-CN" sz="28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  <m:t>2</m:t>
                                  </m:r>
                                </m:sub>
                              </m:sSub>
                              <m:r>
                                <a:rPr lang="en-US" altLang="zh-CN" sz="28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Times New Roman" pitchFamily="34" charset="-120"/>
                                </a:rPr>
                                <m:t>+⋯+</m:t>
                              </m:r>
                              <m:sSub>
                                <m:sSubPr>
                                  <m:ctrlPr>
                                    <a:rPr lang="en-US" altLang="zh-CN" sz="28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28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  <m:t>𝐼</m:t>
                                  </m:r>
                                </m:e>
                                <m:sub>
                                  <m:r>
                                    <a:rPr lang="en-US" altLang="zh-CN" sz="28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  <m:t>𝑛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1658493">
                    <a:tc>
                      <a:txBody>
                        <a:bodyPr/>
                        <a:lstStyle/>
                        <a:p>
                          <a:pPr marL="0" indent="0" algn="ctr" latinLnBrk="1" hangingPunct="0">
                            <a:lnSpc>
                              <a:spcPts val="4400"/>
                            </a:lnSpc>
                          </a:pPr>
                          <a:r>
                            <a:rPr lang="en-US" altLang="zh-CN" sz="2800" b="1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电压</a:t>
                          </a:r>
                        </a:p>
                        <a:p>
                          <a:pPr marL="0" lvl="0" indent="0" algn="ctr" latinLnBrk="1" hangingPunct="0">
                            <a:lnSpc>
                              <a:spcPts val="4200"/>
                            </a:lnSpc>
                          </a:pPr>
                          <a:r>
                            <a:rPr lang="en-US" altLang="zh-CN" sz="2800" b="1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关系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indent="0" algn="l" latinLnBrk="1" hangingPunct="0">
                            <a:lnSpc>
                              <a:spcPts val="4400"/>
                            </a:lnSpc>
                          </a:pPr>
                          <a:r>
                            <a:rPr lang="en-US" altLang="zh-CN" sz="2800" b="0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总电压等于各部分电路两端</a:t>
                          </a:r>
                        </a:p>
                        <a:p>
                          <a:pPr marL="0" indent="0" algn="l" latinLnBrk="1" hangingPunct="0">
                            <a:lnSpc>
                              <a:spcPts val="4400"/>
                            </a:lnSpc>
                          </a:pPr>
                          <a:r>
                            <a:rPr lang="en-US" altLang="zh-CN" sz="2800" b="0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电压</a:t>
                          </a:r>
                          <a:r>
                            <a:rPr lang="en-US" altLang="zh-CN" sz="2800" i="0">
                              <a:solidFill>
                                <a:srgbClr val="00000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______</a:t>
                          </a:r>
                          <a:r>
                            <a:rPr lang="en-US" altLang="zh-CN" sz="2800" b="0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，即</a:t>
                          </a:r>
                        </a:p>
                        <a:p>
                          <a:pPr marL="0" lvl="0" indent="0" algn="l" latinLnBrk="1" hangingPunct="0">
                            <a:lnSpc>
                              <a:spcPts val="42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28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Times New Roman" pitchFamily="34" charset="-120"/>
                                </a:rPr>
                                <m:t>𝑈</m:t>
                              </m:r>
                              <m:r>
                                <a:rPr lang="en-US" altLang="zh-CN" sz="28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Times New Roman" pitchFamily="34" charset="-120"/>
                                </a:rPr>
                                <m:t>=</m:t>
                              </m:r>
                              <m:sSub>
                                <m:sSubPr>
                                  <m:ctrlPr>
                                    <a:rPr lang="en-US" altLang="zh-CN" sz="28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28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  <m:t>𝑈</m:t>
                                  </m:r>
                                </m:e>
                                <m:sub>
                                  <m:r>
                                    <a:rPr lang="en-US" altLang="zh-CN" sz="28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  <m:t>1</m:t>
                                  </m:r>
                                </m:sub>
                              </m:sSub>
                              <m:r>
                                <a:rPr lang="en-US" altLang="zh-CN" sz="28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Times New Roman" pitchFamily="34" charset="-120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en-US" altLang="zh-CN" sz="28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28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  <m:t>𝑈</m:t>
                                  </m:r>
                                </m:e>
                                <m:sub>
                                  <m:r>
                                    <a:rPr lang="en-US" altLang="zh-CN" sz="28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  <m:t>2</m:t>
                                  </m:r>
                                </m:sub>
                              </m:sSub>
                              <m:r>
                                <a:rPr lang="en-US" altLang="zh-CN" sz="28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Times New Roman" pitchFamily="34" charset="-120"/>
                                </a:rPr>
                                <m:t>+⋯+</m:t>
                              </m:r>
                              <m:sSub>
                                <m:sSubPr>
                                  <m:ctrlPr>
                                    <a:rPr lang="en-US" altLang="zh-CN" sz="28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28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  <m:t>𝑈</m:t>
                                  </m:r>
                                </m:e>
                                <m:sub>
                                  <m:r>
                                    <a:rPr lang="en-US" altLang="zh-CN" sz="28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  <m:t>𝑛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indent="0" algn="l" latinLnBrk="1" hangingPunct="0">
                            <a:lnSpc>
                              <a:spcPts val="4400"/>
                            </a:lnSpc>
                          </a:pPr>
                          <a:r>
                            <a:rPr lang="en-US" altLang="zh-CN" sz="2800" b="0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总电压与各支路两端电压</a:t>
                          </a:r>
                        </a:p>
                        <a:p>
                          <a:pPr marL="0" indent="0" algn="l" latinLnBrk="1" hangingPunct="0">
                            <a:lnSpc>
                              <a:spcPts val="4400"/>
                            </a:lnSpc>
                          </a:pPr>
                          <a:r>
                            <a:rPr lang="en-US" altLang="zh-CN" sz="2800" i="0">
                              <a:solidFill>
                                <a:srgbClr val="00000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______</a:t>
                          </a:r>
                          <a:r>
                            <a:rPr lang="en-US" altLang="zh-CN" sz="2800" b="0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，即</a:t>
                          </a:r>
                        </a:p>
                        <a:p>
                          <a:pPr marL="0" lvl="0" indent="0" algn="l" latinLnBrk="1" hangingPunct="0">
                            <a:lnSpc>
                              <a:spcPts val="42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28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Times New Roman" pitchFamily="34" charset="-120"/>
                                </a:rPr>
                                <m:t>𝑈</m:t>
                              </m:r>
                              <m:r>
                                <a:rPr lang="en-US" altLang="zh-CN" sz="28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Times New Roman" pitchFamily="34" charset="-120"/>
                                </a:rPr>
                                <m:t>=</m:t>
                              </m:r>
                              <m:sSub>
                                <m:sSubPr>
                                  <m:ctrlPr>
                                    <a:rPr lang="en-US" altLang="zh-CN" sz="28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28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  <m:t>𝑈</m:t>
                                  </m:r>
                                </m:e>
                                <m:sub>
                                  <m:r>
                                    <a:rPr lang="en-US" altLang="zh-CN" sz="28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  <m:t>1</m:t>
                                  </m:r>
                                </m:sub>
                              </m:sSub>
                              <m:r>
                                <a:rPr lang="en-US" altLang="zh-CN" sz="28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Times New Roman" pitchFamily="34" charset="-120"/>
                                </a:rPr>
                                <m:t>=</m:t>
                              </m:r>
                              <m:sSub>
                                <m:sSubPr>
                                  <m:ctrlPr>
                                    <a:rPr lang="en-US" altLang="zh-CN" sz="28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28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  <m:t>𝑈</m:t>
                                  </m:r>
                                </m:e>
                                <m:sub>
                                  <m:r>
                                    <a:rPr lang="en-US" altLang="zh-CN" sz="28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  <m:t>2</m:t>
                                  </m:r>
                                </m:sub>
                              </m:sSub>
                              <m:r>
                                <a:rPr lang="en-US" altLang="zh-CN" sz="28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Times New Roman" pitchFamily="34" charset="-120"/>
                                </a:rPr>
                                <m:t>=⋯=</m:t>
                              </m:r>
                              <m:sSub>
                                <m:sSubPr>
                                  <m:ctrlPr>
                                    <a:rPr lang="en-US" altLang="zh-CN" sz="28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28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  <m:t>𝑈</m:t>
                                  </m:r>
                                </m:e>
                                <m:sub>
                                  <m:r>
                                    <a:rPr lang="en-US" altLang="zh-CN" sz="28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  <m:t>𝑛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0" name="P_5_BD#9d554a10c?colgroup=2,12,14&amp;pid=9675457de&amp;color=0,0,0&amp;vtp=1&amp;bbb=1&amp;h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157297837"/>
                  </p:ext>
                </p:extLst>
              </p:nvPr>
            </p:nvGraphicFramePr>
            <p:xfrm>
              <a:off x="612648" y="1164785"/>
              <a:ext cx="10945368" cy="3348864"/>
            </p:xfrm>
            <a:graphic>
              <a:graphicData uri="http://schemas.openxmlformats.org/drawingml/2006/table">
                <a:tbl>
                  <a:tblPr/>
                  <a:tblGrid>
                    <a:gridCol w="1088136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4599432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5257800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</a:tblGrid>
                  <a:tr h="564198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300"/>
                            </a:lnSpc>
                          </a:pPr>
                          <a:r>
                            <a:rPr lang="en-US" altLang="zh-CN" sz="2800" b="1" i="0">
                              <a:solidFill>
                                <a:srgbClr val="00000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300"/>
                            </a:lnSpc>
                          </a:pPr>
                          <a:r>
                            <a:rPr lang="en-US" altLang="zh-CN" sz="2800" b="1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串联电路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300"/>
                            </a:lnSpc>
                          </a:pPr>
                          <a:r>
                            <a:rPr lang="en-US" altLang="zh-CN" sz="2800" b="1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并联电路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1126173">
                    <a:tc>
                      <a:txBody>
                        <a:bodyPr/>
                        <a:lstStyle/>
                        <a:p>
                          <a:pPr marL="0" indent="0" algn="ctr" latinLnBrk="1" hangingPunct="0">
                            <a:lnSpc>
                              <a:spcPts val="4400"/>
                            </a:lnSpc>
                          </a:pPr>
                          <a:r>
                            <a:rPr lang="en-US" altLang="zh-CN" sz="2800" b="1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电流</a:t>
                          </a:r>
                        </a:p>
                        <a:p>
                          <a:pPr marL="0" lvl="0" indent="0" algn="ctr" latinLnBrk="1" hangingPunct="0">
                            <a:lnSpc>
                              <a:spcPts val="4200"/>
                            </a:lnSpc>
                          </a:pPr>
                          <a:r>
                            <a:rPr lang="en-US" altLang="zh-CN" sz="2800" b="1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关系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23873" t="-51351" r="-114721" b="-14756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108227" t="-51351" r="-232" b="-147568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1658493">
                    <a:tc>
                      <a:txBody>
                        <a:bodyPr/>
                        <a:lstStyle/>
                        <a:p>
                          <a:pPr marL="0" indent="0" algn="ctr" latinLnBrk="1" hangingPunct="0">
                            <a:lnSpc>
                              <a:spcPts val="4400"/>
                            </a:lnSpc>
                          </a:pPr>
                          <a:r>
                            <a:rPr lang="en-US" altLang="zh-CN" sz="2800" b="1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电压</a:t>
                          </a:r>
                        </a:p>
                        <a:p>
                          <a:pPr marL="0" lvl="0" indent="0" algn="ctr" latinLnBrk="1" hangingPunct="0">
                            <a:lnSpc>
                              <a:spcPts val="4200"/>
                            </a:lnSpc>
                          </a:pPr>
                          <a:r>
                            <a:rPr lang="en-US" altLang="zh-CN" sz="2800" b="1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关系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23873" t="-102941" r="-114721" b="-36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108227" t="-102941" r="-232" b="-368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4" name="P_5_AN.6_1#9d554a10c.blank?pid=9675457de&amp;color=0,0,0&amp;vpa=4&amp;vtp=1&amp;bbb=1"/>
          <p:cNvSpPr/>
          <p:nvPr/>
        </p:nvSpPr>
        <p:spPr>
          <a:xfrm>
            <a:off x="3205502" y="1739112"/>
            <a:ext cx="973138" cy="48698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相等</a:t>
            </a:r>
            <a:endParaRPr lang="en-US" altLang="zh-CN" sz="2800" dirty="0"/>
          </a:p>
        </p:txBody>
      </p:sp>
      <p:sp>
        <p:nvSpPr>
          <p:cNvPr id="5" name="P_5_AN.7_1#9d554a10c.blank?pid=9675457de&amp;color=0,0,0&amp;vpa=5&amp;vtp=1&amp;bbb=1"/>
          <p:cNvSpPr/>
          <p:nvPr/>
        </p:nvSpPr>
        <p:spPr>
          <a:xfrm>
            <a:off x="9938534" y="1731522"/>
            <a:ext cx="973138" cy="48698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之和</a:t>
            </a:r>
            <a:endParaRPr lang="en-US" altLang="zh-CN" sz="2800" dirty="0"/>
          </a:p>
        </p:txBody>
      </p:sp>
      <p:sp>
        <p:nvSpPr>
          <p:cNvPr id="6" name="P_5_AN.8_1#9d554a10c.blank?pid=9675457de&amp;color=0,0,0&amp;vpa=6&amp;vtp=1&amp;bbb=1"/>
          <p:cNvSpPr/>
          <p:nvPr/>
        </p:nvSpPr>
        <p:spPr>
          <a:xfrm>
            <a:off x="2494303" y="3410844"/>
            <a:ext cx="973138" cy="48698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之和</a:t>
            </a:r>
            <a:endParaRPr lang="en-US" altLang="zh-CN" sz="2800" dirty="0"/>
          </a:p>
        </p:txBody>
      </p:sp>
      <p:sp>
        <p:nvSpPr>
          <p:cNvPr id="7" name="P_5_AN.9_1#9d554a10c.blank?pid=9675457de&amp;color=0,0,0&amp;vpa=7&amp;vtp=1&amp;bbb=1"/>
          <p:cNvSpPr/>
          <p:nvPr/>
        </p:nvSpPr>
        <p:spPr>
          <a:xfrm>
            <a:off x="6382534" y="3410844"/>
            <a:ext cx="973138" cy="48698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相等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5" grpId="0" build="p" animBg="1"/>
      <p:bldP spid="6" grpId="0" build="p" animBg="1"/>
      <p:bldP spid="7" grpId="0" build="p" animBg="1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1530</Words>
  <Application>Microsoft Office PowerPoint</Application>
  <PresentationFormat>宽屏</PresentationFormat>
  <Paragraphs>256</Paragraphs>
  <Slides>36</Slides>
  <Notes>35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36</vt:i4>
      </vt:variant>
    </vt:vector>
  </HeadingPairs>
  <TitlesOfParts>
    <vt:vector size="42" baseType="lpstr">
      <vt:lpstr>华文细黑</vt:lpstr>
      <vt:lpstr>SimSun</vt:lpstr>
      <vt:lpstr>Arial</vt:lpstr>
      <vt:lpstr>Cambria Math</vt:lpstr>
      <vt:lpstr>Times New Roman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subject/>
  <dc:creator/>
  <cp:keywords/>
  <dc:description/>
  <cp:lastModifiedBy>Toshiba</cp:lastModifiedBy>
  <cp:revision>4</cp:revision>
  <dcterms:created xsi:type="dcterms:W3CDTF">2024-05-07T08:56:57Z</dcterms:created>
  <dcterms:modified xsi:type="dcterms:W3CDTF">2024-05-07T12:07:26Z</dcterms:modified>
  <cp:category/>
  <cp:contentStatus/>
</cp:coreProperties>
</file>